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85" r:id="rId2"/>
    <p:sldId id="2357" r:id="rId3"/>
    <p:sldId id="1365" r:id="rId4"/>
    <p:sldId id="2623" r:id="rId5"/>
    <p:sldId id="2396" r:id="rId6"/>
    <p:sldId id="2355" r:id="rId7"/>
    <p:sldId id="2356" r:id="rId8"/>
    <p:sldId id="2634" r:id="rId9"/>
    <p:sldId id="2629" r:id="rId10"/>
    <p:sldId id="1934" r:id="rId11"/>
    <p:sldId id="1479" r:id="rId12"/>
    <p:sldId id="1903" r:id="rId13"/>
    <p:sldId id="1909" r:id="rId14"/>
    <p:sldId id="1904" r:id="rId15"/>
    <p:sldId id="1910" r:id="rId16"/>
    <p:sldId id="1912" r:id="rId17"/>
    <p:sldId id="1911" r:id="rId18"/>
    <p:sldId id="2388" r:id="rId19"/>
    <p:sldId id="2364" r:id="rId20"/>
    <p:sldId id="2365" r:id="rId21"/>
    <p:sldId id="2391" r:id="rId22"/>
    <p:sldId id="2392" r:id="rId23"/>
    <p:sldId id="2633" r:id="rId24"/>
    <p:sldId id="2393" r:id="rId25"/>
    <p:sldId id="2270" r:id="rId26"/>
    <p:sldId id="2394" r:id="rId27"/>
    <p:sldId id="2632" r:id="rId28"/>
    <p:sldId id="2395" r:id="rId29"/>
    <p:sldId id="2361" r:id="rId30"/>
    <p:sldId id="2599" r:id="rId31"/>
    <p:sldId id="2496" r:id="rId32"/>
    <p:sldId id="2497" r:id="rId33"/>
    <p:sldId id="2498" r:id="rId34"/>
    <p:sldId id="2605" r:id="rId35"/>
    <p:sldId id="2604" r:id="rId36"/>
    <p:sldId id="2358" r:id="rId37"/>
    <p:sldId id="2095" r:id="rId38"/>
    <p:sldId id="2193" r:id="rId39"/>
  </p:sldIdLst>
  <p:sldSz cx="12192000" cy="6858000"/>
  <p:notesSz cx="6858000" cy="9144000"/>
  <p:custDataLst>
    <p:tags r:id="rId4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4" orient="horz" pos="3840">
          <p15:clr>
            <a:srgbClr val="A4A3A4"/>
          </p15:clr>
        </p15:guide>
        <p15:guide id="5" pos="3840">
          <p15:clr>
            <a:srgbClr val="A4A3A4"/>
          </p15:clr>
        </p15:guide>
        <p15:guide id="6" pos="384">
          <p15:clr>
            <a:srgbClr val="A4A3A4"/>
          </p15:clr>
        </p15:guide>
        <p15:guide id="7" pos="7296">
          <p15:clr>
            <a:srgbClr val="A4A3A4"/>
          </p15:clr>
        </p15:guide>
        <p15:guide id="8" orient="horz" pos="9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na Seo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dk1"/>
            </a:lnRef>
          </a:top>
          <a:bottom>
            <a:lnRef idx="1">
              <a:schemeClr val="dk1"/>
            </a:lnRef>
          </a:bottom>
        </a:tcBdr>
      </a:tcStyle>
    </a:band1H>
    <a:band1V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</a:tcBdr>
      </a:tcStyle>
    </a:band1V>
    <a:band2V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Ref idx="1">
          <a:schemeClr val="dk1">
            <a:tint val="80000"/>
          </a:schemeClr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68" autoAdjust="0"/>
    <p:restoredTop sz="92965" autoAdjust="0"/>
  </p:normalViewPr>
  <p:slideViewPr>
    <p:cSldViewPr>
      <p:cViewPr varScale="1">
        <p:scale>
          <a:sx n="112" d="100"/>
          <a:sy n="112" d="100"/>
        </p:scale>
        <p:origin x="208" y="792"/>
      </p:cViewPr>
      <p:guideLst>
        <p:guide orient="horz" pos="2160"/>
        <p:guide orient="horz" pos="3840"/>
        <p:guide pos="3840"/>
        <p:guide pos="384"/>
        <p:guide pos="7296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>
      <p:cViewPr varScale="1">
        <p:scale>
          <a:sx n="120" d="100"/>
          <a:sy n="120" d="100"/>
        </p:scale>
        <p:origin x="7602" y="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>
              <a:latin typeface="MetricHPE" panose="020B050303020206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A61830-C416-483F-955E-54203C65B711}" type="datetimeFigureOut">
              <a:rPr lang="en-US">
                <a:latin typeface="MetricHPE" panose="020B0503030202060203" pitchFamily="34" charset="0"/>
              </a:rPr>
              <a:t>6/23/23</a:t>
            </a:fld>
            <a:endParaRPr dirty="0">
              <a:latin typeface="MetricHPE" panose="020B050303020206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>
              <a:latin typeface="MetricHPE" panose="020B05030302020602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31B20-3646-4475-8BC4-560CAF715D08}" type="slidenum">
              <a:rPr>
                <a:latin typeface="MetricHPE" panose="020B0503030202060203" pitchFamily="34" charset="0"/>
              </a:rPr>
              <a:t>‹#›</a:t>
            </a:fld>
            <a:endParaRPr dirty="0">
              <a:latin typeface="MetricHPE" panose="020B05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2446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381000"/>
            <a:ext cx="4572001" cy="25733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3124200"/>
            <a:ext cx="6096000" cy="533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1000" y="8686800"/>
            <a:ext cx="4876800" cy="2270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latin typeface="MetricHPE" panose="020B050303020206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867400" y="8686800"/>
            <a:ext cx="609600" cy="2270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latin typeface="MetricHPE" panose="020B0503030202060203" pitchFamily="34" charset="0"/>
              </a:defRPr>
            </a:lvl1pPr>
          </a:lstStyle>
          <a:p>
            <a:fld id="{5BFEAE42-E3FE-4405-B7FC-4425D05B92A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36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45720" indent="-36576" algn="l" defTabSz="914400" rtl="0" eaLnBrk="1" latinLnBrk="0" hangingPunct="1">
      <a:spcBef>
        <a:spcPts val="600"/>
      </a:spcBef>
      <a:buSzPct val="25000"/>
      <a:buFont typeface="" panose="020B0303030202060203" pitchFamily="34" charset="0"/>
      <a:buChar char=" "/>
      <a:defRPr sz="1100" kern="1200">
        <a:solidFill>
          <a:schemeClr val="tx1"/>
        </a:solidFill>
        <a:latin typeface="MetricHPE" panose="020B0503030202060203" pitchFamily="34" charset="0"/>
        <a:ea typeface="+mn-ea"/>
        <a:cs typeface="+mn-cs"/>
      </a:defRPr>
    </a:lvl1pPr>
    <a:lvl2pPr marL="228600" indent="-137160" algn="l" defTabSz="914400" rtl="0" eaLnBrk="1" latinLnBrk="0" hangingPunct="1">
      <a:spcBef>
        <a:spcPts val="600"/>
      </a:spcBef>
      <a:buFont typeface="" panose="020B0303030202060203" pitchFamily="34" charset="0"/>
      <a:buChar char="–"/>
      <a:defRPr sz="1050" kern="1200">
        <a:solidFill>
          <a:schemeClr val="tx1"/>
        </a:solidFill>
        <a:latin typeface="MetricHPE" panose="020B0503030202060203" pitchFamily="34" charset="0"/>
        <a:ea typeface="+mn-ea"/>
        <a:cs typeface="+mn-cs"/>
      </a:defRPr>
    </a:lvl2pPr>
    <a:lvl3pPr marL="365760" indent="-109728" algn="l" defTabSz="914400" rtl="0" eaLnBrk="1" latinLnBrk="0" hangingPunct="1">
      <a:spcBef>
        <a:spcPts val="600"/>
      </a:spcBef>
      <a:buFont typeface="" panose="020B0303030202060203" pitchFamily="34" charset="0"/>
      <a:buChar char="–"/>
      <a:defRPr sz="1000" kern="1200">
        <a:solidFill>
          <a:schemeClr val="tx1"/>
        </a:solidFill>
        <a:latin typeface="MetricHPE" panose="020B0503030202060203" pitchFamily="34" charset="0"/>
        <a:ea typeface="+mn-ea"/>
        <a:cs typeface="+mn-cs"/>
      </a:defRPr>
    </a:lvl3pPr>
    <a:lvl4pPr marL="548640" indent="-109728" algn="l" defTabSz="914400" rtl="0" eaLnBrk="1" latinLnBrk="0" hangingPunct="1">
      <a:spcBef>
        <a:spcPts val="600"/>
      </a:spcBef>
      <a:buFont typeface="" panose="020B0303030202060203" pitchFamily="34" charset="0"/>
      <a:buChar char="–"/>
      <a:defRPr sz="900" kern="1200">
        <a:solidFill>
          <a:schemeClr val="tx1"/>
        </a:solidFill>
        <a:latin typeface="MetricHPE" panose="020B0503030202060203" pitchFamily="34" charset="0"/>
        <a:ea typeface="+mn-ea"/>
        <a:cs typeface="+mn-cs"/>
      </a:defRPr>
    </a:lvl4pPr>
    <a:lvl5pPr marL="731520" indent="-109728" algn="l" defTabSz="914400" rtl="0" eaLnBrk="1" latinLnBrk="0" hangingPunct="1">
      <a:spcBef>
        <a:spcPts val="600"/>
      </a:spcBef>
      <a:buFont typeface="" panose="020B0303030202060203" pitchFamily="34" charset="0"/>
      <a:buChar char="–"/>
      <a:defRPr sz="800" kern="1200">
        <a:solidFill>
          <a:schemeClr val="tx1"/>
        </a:solidFill>
        <a:latin typeface="MetricHPE" panose="020B050303020206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120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153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88DFD3-4C0A-4DC2-9889-16E12A4CEBAD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43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FIXME: change to </a:t>
            </a:r>
            <a:r>
              <a:rPr lang="en-US" dirty="0" err="1"/>
              <a:t>writeln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64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" marR="0" lvl="0" indent="-36576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25000"/>
              <a:buFont typeface="" panose="020B0303030202060203" pitchFamily="34" charset="0"/>
              <a:buChar char=" "/>
              <a:tabLst/>
              <a:defRPr/>
            </a:pPr>
            <a:r>
              <a:rPr lang="en-US" dirty="0"/>
              <a:t>FIXME: change to </a:t>
            </a:r>
            <a:r>
              <a:rPr lang="en-US" dirty="0" err="1"/>
              <a:t>writeln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277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" marR="0" lvl="0" indent="-36576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25000"/>
              <a:buFont typeface="" panose="020B0303030202060203" pitchFamily="34" charset="0"/>
              <a:buChar char=" "/>
              <a:tabLst/>
              <a:defRPr/>
            </a:pPr>
            <a:r>
              <a:rPr lang="en-US" dirty="0"/>
              <a:t>FIXME: change to </a:t>
            </a:r>
            <a:r>
              <a:rPr lang="en-US" dirty="0" err="1"/>
              <a:t>writeln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0510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" marR="0" lvl="0" indent="-36576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25000"/>
              <a:buFont typeface="" panose="020B0303030202060203" pitchFamily="34" charset="0"/>
              <a:buChar char=" "/>
              <a:tabLst/>
              <a:defRPr/>
            </a:pPr>
            <a:r>
              <a:rPr lang="en-US" dirty="0"/>
              <a:t>FIXME: change to </a:t>
            </a:r>
            <a:r>
              <a:rPr lang="en-US" dirty="0" err="1"/>
              <a:t>writeln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5900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" marR="0" lvl="0" indent="-36576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25000"/>
              <a:buFont typeface="" panose="020B0303030202060203" pitchFamily="34" charset="0"/>
              <a:buChar char=" "/>
              <a:tabLst/>
              <a:defRPr/>
            </a:pPr>
            <a:r>
              <a:rPr lang="en-US" dirty="0"/>
              <a:t>FIXME: change to </a:t>
            </a:r>
            <a:r>
              <a:rPr lang="en-US" dirty="0" err="1"/>
              <a:t>writeln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079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" marR="0" lvl="0" indent="-36576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25000"/>
              <a:buFont typeface="" panose="020B0303030202060203" pitchFamily="34" charset="0"/>
              <a:buChar char=" "/>
              <a:tabLst/>
              <a:defRPr/>
            </a:pPr>
            <a:r>
              <a:rPr lang="en-US" dirty="0"/>
              <a:t>FIXME: change to </a:t>
            </a:r>
            <a:r>
              <a:rPr lang="en-US" dirty="0" err="1"/>
              <a:t>writeln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4880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Which Chapel code does the same thing as this python code?</a:t>
            </a:r>
          </a:p>
          <a:p>
            <a:r>
              <a:rPr lang="en-US"/>
              <a:t>https://www.polleverywhere.com/multiple_choice_polls/QJTmSdtZ2nCLezlK4hDeX?state=opened&amp;flow=Default&amp;onscreen=persist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3731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code and have them run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246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Prerequisites: Please install </a:t>
            </a:r>
            <a:r>
              <a:rPr lang="en-US" sz="1200" b="0" dirty="0" err="1"/>
              <a:t>podman</a:t>
            </a:r>
            <a:r>
              <a:rPr lang="en-US" sz="1200" b="0" dirty="0"/>
              <a:t> (https://</a:t>
            </a:r>
            <a:r>
              <a:rPr lang="en-US" sz="1200" b="0" dirty="0" err="1"/>
              <a:t>podman.io</a:t>
            </a:r>
            <a:r>
              <a:rPr lang="en-US" sz="1200" b="0" dirty="0"/>
              <a:t>/) on your laptop beforehand or bring along a friend who has it installed on their laptop and is willing to share.  Here is how you could install and start it on a mac: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    brew install </a:t>
            </a:r>
            <a:r>
              <a:rPr lang="en-US" sz="1200" b="0" dirty="0" err="1"/>
              <a:t>podman</a:t>
            </a:r>
            <a:r>
              <a:rPr lang="en-US" sz="1200" b="0" dirty="0"/>
              <a:t>                     // ignore the llvm15 dep error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    </a:t>
            </a:r>
            <a:r>
              <a:rPr lang="en-US" sz="1200" b="0" dirty="0" err="1"/>
              <a:t>podman</a:t>
            </a:r>
            <a:r>
              <a:rPr lang="en-US" sz="1200" b="0" dirty="0"/>
              <a:t> machine </a:t>
            </a:r>
            <a:r>
              <a:rPr lang="en-US" sz="1200" b="0" dirty="0" err="1"/>
              <a:t>init</a:t>
            </a:r>
            <a:endParaRPr lang="en-US" sz="1200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    </a:t>
            </a:r>
            <a:r>
              <a:rPr lang="en-US" sz="1200" b="0" dirty="0" err="1"/>
              <a:t>podman</a:t>
            </a:r>
            <a:r>
              <a:rPr lang="en-US" sz="1200" b="0" dirty="0"/>
              <a:t> machine start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D49F2-8435-0B48-8DBD-B1F878E04C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2053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FIXME: Does ATO work with the </a:t>
            </a:r>
            <a:r>
              <a:rPr lang="en-US" sz="1200" b="0" dirty="0" err="1"/>
              <a:t>kmer</a:t>
            </a:r>
            <a:r>
              <a:rPr lang="en-US" sz="1200" b="0" dirty="0"/>
              <a:t> example?  Could show them copying and pasting from </a:t>
            </a:r>
            <a:r>
              <a:rPr lang="en-US" sz="1200" b="0" dirty="0" err="1"/>
              <a:t>github</a:t>
            </a:r>
            <a:r>
              <a:rPr lang="en-US" sz="1200" b="0" dirty="0"/>
              <a:t> into ATO?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Prerequisites: Please install </a:t>
            </a:r>
            <a:r>
              <a:rPr lang="en-US" sz="1200" b="0" dirty="0" err="1"/>
              <a:t>podman</a:t>
            </a:r>
            <a:r>
              <a:rPr lang="en-US" sz="1200" b="0" dirty="0"/>
              <a:t> (https://</a:t>
            </a:r>
            <a:r>
              <a:rPr lang="en-US" sz="1200" b="0" dirty="0" err="1"/>
              <a:t>podman.io</a:t>
            </a:r>
            <a:r>
              <a:rPr lang="en-US" sz="1200" b="0" dirty="0"/>
              <a:t>/) on your laptop beforehand or bring along a friend who has it installed on their laptop and is willing to share.  Here is how you could install and start it on a mac: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    brew install </a:t>
            </a:r>
            <a:r>
              <a:rPr lang="en-US" sz="1200" b="0" dirty="0" err="1"/>
              <a:t>podman</a:t>
            </a:r>
            <a:r>
              <a:rPr lang="en-US" sz="1200" b="0" dirty="0"/>
              <a:t>                     // ignore the llvm15 dep error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    </a:t>
            </a:r>
            <a:r>
              <a:rPr lang="en-US" sz="1200" b="0" dirty="0" err="1"/>
              <a:t>podman</a:t>
            </a:r>
            <a:r>
              <a:rPr lang="en-US" sz="1200" b="0" dirty="0"/>
              <a:t> machine </a:t>
            </a:r>
            <a:r>
              <a:rPr lang="en-US" sz="1200" b="0" dirty="0" err="1"/>
              <a:t>init</a:t>
            </a:r>
            <a:endParaRPr lang="en-US" sz="1200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    </a:t>
            </a:r>
            <a:r>
              <a:rPr lang="en-US" sz="1200" b="0" dirty="0" err="1"/>
              <a:t>podman</a:t>
            </a:r>
            <a:r>
              <a:rPr lang="en-US" sz="1200" b="0" dirty="0"/>
              <a:t> machine start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D49F2-8435-0B48-8DBD-B1F878E04C2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9805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What Chapel code does the same thing as this python code?</a:t>
            </a:r>
          </a:p>
          <a:p>
            <a:r>
              <a:rPr lang="en-US"/>
              <a:t>https://www.polleverywhere.com/multiple_choice_polls/3bYH8nG7Y8dzjiNO1ubEx?state=opened&amp;flow=Default&amp;onscreen=persist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9213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D49F2-8435-0B48-8DBD-B1F878E04C2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465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Based on this code, we can conclude that Chapel can do summation, min, and max reductions over lists and arrays.</a:t>
            </a:r>
          </a:p>
          <a:p>
            <a:r>
              <a:rPr lang="en-US"/>
              <a:t>https://www.polleverywhere.com/multiple_choice_polls/sP2IVEQEAabAXvGwxH6Lw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9059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D49F2-8435-0B48-8DBD-B1F878E04C2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2026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88DFD3-4C0A-4DC2-9889-16E12A4CEBAD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4042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D49F2-8435-0B48-8DBD-B1F878E04C2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854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What does the following Chapel code do?</a:t>
            </a:r>
          </a:p>
          <a:p>
            <a:r>
              <a:rPr lang="en-US"/>
              <a:t>https://www.polleverywhere.com/multiple_choice_polls/ehk8pcDciUhQy0KVOKKv6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441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D49F2-8435-0B48-8DBD-B1F878E04C2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09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112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providing distributed and shared memory parallelism </a:t>
            </a:r>
            <a:r>
              <a:rPr lang="en-US" sz="1200" dirty="0"/>
              <a:t>for existing codes is for HPO, which doesn't show up later in this talk, but I am going to keep in the reference anyway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D49F2-8435-0B48-8DBD-B1F878E04C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955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Copied these slides from the PNW PLSE talk Brad did in May 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6595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4747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5865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736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060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603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7371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290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29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Copied from Brad Linux Con talk in May 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470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CHAMPS participating in 4th CFD High Lift Prediction Workshop and 1</a:t>
            </a:r>
            <a:r>
              <a:rPr lang="en-US" sz="1600" baseline="30000" dirty="0"/>
              <a:t>st</a:t>
            </a:r>
            <a:r>
              <a:rPr lang="en-US" sz="1600" dirty="0"/>
              <a:t> Icing Prediction Workshop</a:t>
            </a:r>
          </a:p>
          <a:p>
            <a:endParaRPr lang="en-US" sz="1600" dirty="0"/>
          </a:p>
          <a:p>
            <a:r>
              <a:rPr lang="en-US" sz="1600" dirty="0"/>
              <a:t>Rest of quote: </a:t>
            </a:r>
            <a:r>
              <a:rPr lang="en-US" sz="1600" i="1" dirty="0"/>
              <a:t>And I'm not joking, this is from 2 years to 3 months. So if you want to take a summer internship and you say 'program a new </a:t>
            </a:r>
            <a:r>
              <a:rPr lang="en-US" sz="1600" i="1" dirty="0" err="1"/>
              <a:t>turbulance</a:t>
            </a:r>
            <a:r>
              <a:rPr lang="en-US" sz="1600" i="1" dirty="0"/>
              <a:t> model', well they manage.  And before, it was impossible to do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71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Copied from Brad’s CHIUW 2021 SOP talk.  Going to update for MS17.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924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738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Prerequisites: Please install </a:t>
            </a:r>
            <a:r>
              <a:rPr lang="en-US" sz="1200" b="0" dirty="0" err="1"/>
              <a:t>podman</a:t>
            </a:r>
            <a:r>
              <a:rPr lang="en-US" sz="1200" b="0" dirty="0"/>
              <a:t> (https://</a:t>
            </a:r>
            <a:r>
              <a:rPr lang="en-US" sz="1200" b="0" dirty="0" err="1"/>
              <a:t>podman.io</a:t>
            </a:r>
            <a:r>
              <a:rPr lang="en-US" sz="1200" b="0" dirty="0"/>
              <a:t>/) on your laptop beforehand or bring along a friend who has it installed on their laptop and is willing to share.  Here is how you could install and start it on a mac: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    brew install </a:t>
            </a:r>
            <a:r>
              <a:rPr lang="en-US" sz="1200" b="0" dirty="0" err="1"/>
              <a:t>podman</a:t>
            </a:r>
            <a:r>
              <a:rPr lang="en-US" sz="1200" b="0" dirty="0"/>
              <a:t>                     // ignore the llvm15 dep error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    </a:t>
            </a:r>
            <a:r>
              <a:rPr lang="en-US" sz="1200" b="0" dirty="0" err="1"/>
              <a:t>podman</a:t>
            </a:r>
            <a:r>
              <a:rPr lang="en-US" sz="1200" b="0" dirty="0"/>
              <a:t> machine </a:t>
            </a:r>
            <a:r>
              <a:rPr lang="en-US" sz="1200" b="0" dirty="0" err="1"/>
              <a:t>init</a:t>
            </a:r>
            <a:endParaRPr lang="en-US" sz="1200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    </a:t>
            </a:r>
            <a:r>
              <a:rPr lang="en-US" sz="1200" b="0" dirty="0" err="1"/>
              <a:t>podman</a:t>
            </a:r>
            <a:r>
              <a:rPr lang="en-US" sz="1200" b="0" dirty="0"/>
              <a:t> machine start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D49F2-8435-0B48-8DBD-B1F878E04C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108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Which option did you choose to try out Chapel during this tutorial?</a:t>
            </a:r>
          </a:p>
          <a:p>
            <a:r>
              <a:rPr lang="en-US"/>
              <a:t>https://www.polleverywhere.com/multiple_choice_polls/svUqlWB13QfcdkHhRM3Us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86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hpe.kadanza.com/kadanza/photography/ppt-title-images/?sso=saml" TargetMode="Externa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7D7EF-69F0-8169-96B8-1156E4A82D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5F1080-C903-7D44-209D-54BA88DC78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4D420-1C6F-0C9C-4B0C-55427C7BE4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999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te Orang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CC7B28-F85E-49B0-A5ED-82D39FF680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64B2CD-8FCB-4B30-B00B-A402E5693B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0195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4398" y="685800"/>
            <a:ext cx="9106250" cy="3075861"/>
          </a:xfrm>
        </p:spPr>
        <p:txBody>
          <a:bodyPr lIns="91440" anchor="b" anchorCtr="0"/>
          <a:lstStyle>
            <a:lvl1pPr marL="219456" indent="-219456">
              <a:defRPr sz="4600" cap="none" baseline="0"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“Click to add quote here. Type quotation marks before and after text.”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12997" y="3989508"/>
            <a:ext cx="8228011" cy="533400"/>
          </a:xfr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add quoted person’s name, title, company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3451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t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96867C9-FAEA-4AB9-9E4F-5E469CDF0D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398" y="899032"/>
            <a:ext cx="9148360" cy="2862630"/>
          </a:xfrm>
        </p:spPr>
        <p:txBody>
          <a:bodyPr lIns="91440" anchor="b" anchorCtr="0"/>
          <a:lstStyle>
            <a:lvl1pPr marL="219456" indent="-219456">
              <a:defRPr sz="4600" cap="none" baseline="0"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“Click to add quote here. Type quotation marks before and after text.”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B97CBB38-1E71-4985-B7D1-ACBC191C50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997" y="3989508"/>
            <a:ext cx="8228011" cy="533400"/>
          </a:xfr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add quoted person’s name, title, company</a:t>
            </a:r>
          </a:p>
        </p:txBody>
      </p:sp>
    </p:spTree>
    <p:extLst>
      <p:ext uri="{BB962C8B-B14F-4D97-AF65-F5344CB8AC3E}">
        <p14:creationId xmlns:p14="http://schemas.microsoft.com/office/powerpoint/2010/main" val="29697490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285750" y="999160"/>
            <a:ext cx="11525249" cy="5096839"/>
          </a:xfrm>
        </p:spPr>
        <p:txBody>
          <a:bodyPr lIns="91440" rIns="91440"/>
          <a:lstStyle>
            <a:lvl1pPr>
              <a:buClrTx/>
              <a:defRPr>
                <a:latin typeface="MetricHPE" panose="020B0503030202060203" pitchFamily="34" charset="0"/>
              </a:defRPr>
            </a:lvl1pPr>
            <a:lvl2pPr>
              <a:buClrTx/>
              <a:defRPr>
                <a:latin typeface="MetricHPE" panose="020B0503030202060203" pitchFamily="34" charset="0"/>
              </a:defRPr>
            </a:lvl2pPr>
            <a:lvl3pPr>
              <a:buClrTx/>
              <a:defRPr>
                <a:latin typeface="MetricHPE" panose="020B0503030202060203" pitchFamily="34" charset="0"/>
              </a:defRPr>
            </a:lvl3pPr>
            <a:lvl4pPr marL="594360" indent="0">
              <a:buClrTx/>
              <a:buNone/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739775" indent="-127000">
              <a:buClrTx/>
              <a:tabLst/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2912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Font typeface="" panose="020B0604020202020204" pitchFamily="34" charset="0"/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281746" y="1344281"/>
            <a:ext cx="11529254" cy="4751719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 marL="594360" indent="0">
              <a:buNone/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739775" indent="-147638">
              <a:tabLst/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70D9BB8-8D8D-4F83-B418-E1A6910A3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6161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288096" y="1733015"/>
            <a:ext cx="11522904" cy="4367541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solidFill>
                  <a:schemeClr val="bg1"/>
                </a:solidFill>
                <a:latin typeface="MetricHPE" panose="020B0503030202060203" pitchFamily="34" charset="0"/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288095" y="1350296"/>
            <a:ext cx="11514137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5C04D0B-D5E2-4F74-B1D6-45E2AEA840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Font typeface="" panose="020B0604020202020204" pitchFamily="34" charset="0"/>
              <a:buNone/>
              <a:defRPr sz="2400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9EDB93-5BF6-4D1D-9D5F-0E75F455E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680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E54251-B0D2-4947-83BB-BD7F95F3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791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02856" y="6301811"/>
            <a:ext cx="684344" cy="365125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71AE6212-DACF-49FB-929D-2FA8B00CF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rPr dirty="0"/>
              <a:t>Click to add one-line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391D03-EF6B-45A2-9268-5A807C7A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3883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02856" y="6301811"/>
            <a:ext cx="684344" cy="365125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25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>
          <a:xfrm>
            <a:off x="283500" y="995363"/>
            <a:ext cx="5523992" cy="5100637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8"/>
          </p:nvPr>
        </p:nvSpPr>
        <p:spPr>
          <a:xfrm>
            <a:off x="6287008" y="995363"/>
            <a:ext cx="5523992" cy="5100637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818B02-6D3B-4B21-898C-712990E97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249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ith Dark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atin typeface="MetricHPE Black" panose="020B0A03030202060203" pitchFamily="34" charset="0"/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atin typeface="MetricHPE Black" panose="020B0A03030202060203" pitchFamily="34" charset="0"/>
              </a:endParaRPr>
            </a:p>
          </p:txBody>
        </p:sp>
      </p:grpSp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28439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439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MetricHPE" panose="020B05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  <a:endParaRPr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8439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  <a:endParaRPr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1927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2" name="Content Placeholder 14"/>
          <p:cNvSpPr>
            <a:spLocks noGrp="1"/>
          </p:cNvSpPr>
          <p:nvPr>
            <p:ph sz="quarter" idx="17"/>
          </p:nvPr>
        </p:nvSpPr>
        <p:spPr>
          <a:xfrm>
            <a:off x="283500" y="1376363"/>
            <a:ext cx="5518586" cy="4719637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8095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0"/>
          </p:nvPr>
        </p:nvSpPr>
        <p:spPr>
          <a:xfrm>
            <a:off x="6292414" y="1376363"/>
            <a:ext cx="5518586" cy="4719637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97009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A8584B-E718-4F58-9AF1-BDBF5AD7F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9819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4"/>
          <p:cNvSpPr>
            <a:spLocks noGrp="1"/>
          </p:cNvSpPr>
          <p:nvPr>
            <p:ph sz="quarter" idx="17"/>
          </p:nvPr>
        </p:nvSpPr>
        <p:spPr>
          <a:xfrm>
            <a:off x="276815" y="1739233"/>
            <a:ext cx="5534077" cy="4360322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1411" y="1358232"/>
            <a:ext cx="5529386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80277" y="1358232"/>
            <a:ext cx="5529386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12" name="Content Placeholder 14"/>
          <p:cNvSpPr>
            <a:spLocks noGrp="1"/>
          </p:cNvSpPr>
          <p:nvPr>
            <p:ph sz="quarter" idx="24"/>
          </p:nvPr>
        </p:nvSpPr>
        <p:spPr>
          <a:xfrm>
            <a:off x="6276923" y="1739233"/>
            <a:ext cx="5534077" cy="4360322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rPr dirty="0"/>
              <a:t>Click to add one-line 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8400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7"/>
          </p:nvPr>
        </p:nvSpPr>
        <p:spPr>
          <a:xfrm>
            <a:off x="282830" y="996365"/>
            <a:ext cx="3628711" cy="5099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4"/>
          <p:cNvSpPr>
            <a:spLocks noGrp="1"/>
          </p:cNvSpPr>
          <p:nvPr>
            <p:ph sz="quarter" idx="18"/>
          </p:nvPr>
        </p:nvSpPr>
        <p:spPr>
          <a:xfrm>
            <a:off x="4233286" y="996365"/>
            <a:ext cx="3628711" cy="5099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4"/>
          <p:cNvSpPr>
            <a:spLocks noGrp="1"/>
          </p:cNvSpPr>
          <p:nvPr>
            <p:ph sz="quarter" idx="19"/>
          </p:nvPr>
        </p:nvSpPr>
        <p:spPr>
          <a:xfrm>
            <a:off x="8182288" y="996365"/>
            <a:ext cx="3628711" cy="5099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C09279-0D09-4109-A953-16A88732F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5431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996365"/>
            <a:ext cx="3623985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182290" y="996365"/>
            <a:ext cx="363103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4" name="Content Placeholder 14"/>
          <p:cNvSpPr>
            <a:spLocks noGrp="1"/>
          </p:cNvSpPr>
          <p:nvPr>
            <p:ph sz="quarter" idx="17"/>
          </p:nvPr>
        </p:nvSpPr>
        <p:spPr>
          <a:xfrm>
            <a:off x="282832" y="1377365"/>
            <a:ext cx="3628710" cy="4718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14"/>
          <p:cNvSpPr>
            <a:spLocks noGrp="1"/>
          </p:cNvSpPr>
          <p:nvPr>
            <p:ph sz="quarter" idx="18"/>
          </p:nvPr>
        </p:nvSpPr>
        <p:spPr>
          <a:xfrm>
            <a:off x="4233288" y="1377365"/>
            <a:ext cx="3628710" cy="4718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Content Placeholder 14"/>
          <p:cNvSpPr>
            <a:spLocks noGrp="1"/>
          </p:cNvSpPr>
          <p:nvPr>
            <p:ph sz="quarter" idx="22"/>
          </p:nvPr>
        </p:nvSpPr>
        <p:spPr>
          <a:xfrm>
            <a:off x="8182290" y="1377365"/>
            <a:ext cx="3628710" cy="4718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233287" y="996365"/>
            <a:ext cx="3623985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E87AE-0267-4C69-AFD6-F9C64969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4851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1365166"/>
            <a:ext cx="3623986" cy="381000"/>
          </a:xfrm>
          <a:ln>
            <a:noFill/>
            <a:miter lim="800000"/>
          </a:ln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182288" y="1365166"/>
            <a:ext cx="3631039" cy="381000"/>
          </a:xfrm>
          <a:ln>
            <a:noFill/>
            <a:miter lim="800000"/>
          </a:ln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3" name="Content Placeholder 14"/>
          <p:cNvSpPr>
            <a:spLocks noGrp="1"/>
          </p:cNvSpPr>
          <p:nvPr>
            <p:ph sz="quarter" idx="17"/>
          </p:nvPr>
        </p:nvSpPr>
        <p:spPr>
          <a:xfrm>
            <a:off x="282830" y="1746167"/>
            <a:ext cx="3628711" cy="4353388"/>
          </a:xfrm>
          <a:ln>
            <a:noFill/>
            <a:miter lim="800000"/>
          </a:ln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14"/>
          <p:cNvSpPr>
            <a:spLocks noGrp="1"/>
          </p:cNvSpPr>
          <p:nvPr>
            <p:ph sz="quarter" idx="18"/>
          </p:nvPr>
        </p:nvSpPr>
        <p:spPr>
          <a:xfrm>
            <a:off x="4233286" y="1746167"/>
            <a:ext cx="3628711" cy="4353388"/>
          </a:xfrm>
          <a:ln>
            <a:noFill/>
            <a:miter lim="800000"/>
          </a:ln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2"/>
          </p:nvPr>
        </p:nvSpPr>
        <p:spPr>
          <a:xfrm>
            <a:off x="8182288" y="1746167"/>
            <a:ext cx="3628711" cy="4353388"/>
          </a:xfrm>
          <a:ln>
            <a:noFill/>
            <a:miter lim="800000"/>
          </a:ln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233287" y="1365166"/>
            <a:ext cx="3623986" cy="381000"/>
          </a:xfrm>
          <a:ln>
            <a:noFill/>
            <a:miter lim="800000"/>
          </a:ln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rPr dirty="0"/>
              <a:t>Click to add one-line 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6341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286670" y="1000162"/>
            <a:ext cx="7942930" cy="5095837"/>
          </a:xfrm>
          <a:ln>
            <a:noFill/>
            <a:miter lim="800000"/>
          </a:ln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553153" y="999674"/>
            <a:ext cx="3257847" cy="5096326"/>
          </a:xfrm>
          <a:noFill/>
          <a:ln w="57150">
            <a:solidFill>
              <a:srgbClr val="32DAC8"/>
            </a:solidFill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supporting text</a:t>
            </a:r>
          </a:p>
          <a:p>
            <a:pPr lvl="0"/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7FCC12E-6D90-403E-80FA-0F7CB28A2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2991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013028" y="999674"/>
            <a:ext cx="3797971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supporting text</a:t>
            </a:r>
          </a:p>
          <a:p>
            <a:pPr lvl="0"/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/>
          <a:lstStyle>
            <a:lvl1pPr marL="0" indent="0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722C60-FC76-4A73-9A5C-0D547B64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4101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007016" y="999674"/>
            <a:ext cx="3803983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supporting text</a:t>
            </a:r>
          </a:p>
          <a:p>
            <a:pPr lvl="0"/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/>
          <a:lstStyle>
            <a:lvl1pPr marL="0" indent="0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1C1C31-7119-4D9E-8DED-87033B4B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4975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1000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611288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6199712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197180" y="999540"/>
            <a:ext cx="5619836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79D366-784C-495D-8F64-93E8B37FC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8987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9696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4261194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4252498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half" idx="21" hasCustomPrompt="1"/>
          </p:nvPr>
        </p:nvSpPr>
        <p:spPr bwMode="ltGray">
          <a:xfrm>
            <a:off x="8141388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132692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589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with Light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atin typeface="MetricHPE Black" panose="020B0A03030202060203" pitchFamily="34" charset="0"/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atin typeface="MetricHPE Black" panose="020B0A03030202060203" pitchFamily="34" charset="0"/>
              </a:endParaRPr>
            </a:p>
          </p:txBody>
        </p:sp>
      </p:grpSp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MetricHPE" panose="020B05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  <a:endParaRPr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890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84749" y="521016"/>
            <a:ext cx="6195700" cy="2828660"/>
          </a:xfrm>
        </p:spPr>
        <p:txBody>
          <a:bodyPr anchor="b"/>
          <a:lstStyle>
            <a:lvl1pPr>
              <a:lnSpc>
                <a:spcPct val="85000"/>
              </a:lnSpc>
              <a:defRPr sz="4400"/>
            </a:lvl1pPr>
          </a:lstStyle>
          <a:p>
            <a:r>
              <a:rPr lang="en-US" dirty="0"/>
              <a:t>Click to add thank you message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381000" y="3374136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93442" y="3528820"/>
            <a:ext cx="11517557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Speaker contact information</a:t>
            </a: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4196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atin typeface="MetricHPE Black" panose="020B0A03030202060203" pitchFamily="34" charset="0"/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atin typeface="MetricHPE Black" panose="020B0A03030202060203" pitchFamily="34" charset="0"/>
              </a:endParaRPr>
            </a:p>
          </p:txBody>
        </p:sp>
      </p:grp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289410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9410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ysClr val="windowText" lastClr="000000"/>
                </a:solidFill>
                <a:latin typeface="MetricHPE" panose="020B05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  <a:endParaRPr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89410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ysClr val="windowText" lastClr="000000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  <a:endParaRPr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1634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287942"/>
            <a:ext cx="1143000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383369" y="1228187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6589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287942"/>
            <a:ext cx="1143000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87427" y="1060591"/>
            <a:ext cx="1142130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rPr dirty="0"/>
              <a:t>Click to add one-line subtitle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1618696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7210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3" y="2676894"/>
            <a:ext cx="3685309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5622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2676894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4611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289122" y="2691855"/>
            <a:ext cx="3566206" cy="795528"/>
          </a:xfrm>
        </p:spPr>
        <p:txBody>
          <a:bodyPr vert="horz" lIns="91440" tIns="91440" rIns="91440" bIns="91440" rtlCol="0" anchor="ctr">
            <a:noAutofit/>
          </a:bodyPr>
          <a:lstStyle>
            <a:lvl1pPr>
              <a:defRPr sz="2400" baseline="0" dirty="0"/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dirty="0"/>
              <a:t>Click to add</a:t>
            </a:r>
            <a:br>
              <a:rPr lang="en-US" dirty="0"/>
            </a:br>
            <a:r>
              <a:rPr lang="en-US" dirty="0"/>
              <a:t>two</a:t>
            </a:r>
            <a:r>
              <a:rPr dirty="0"/>
              <a:t>-line subtitle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1980879"/>
            <a:ext cx="3566206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9444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3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8732" y="2534960"/>
            <a:ext cx="3546475" cy="3446462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8117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Picture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4076700" y="0"/>
            <a:ext cx="8115300" cy="6858000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Click to add edge-to-edge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8731" y="2534960"/>
            <a:ext cx="3546475" cy="3446462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35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MetricHPE" panose="020B05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  <a:endParaRPr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  <a:endParaRPr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B1C4460-9D51-48F8-87F8-88E0DE4E454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819415EC-B287-40A3-A91D-E9356CAD1F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atin typeface="MetricHPE Black" panose="020B0A03030202060203" pitchFamily="34" charset="0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9B5C71F-50B9-4243-83A7-A7AFAEFD58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9556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rIns="1828800" anchor="ctr"/>
          <a:lstStyle>
            <a:lvl1pPr marL="0" indent="0" algn="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92839" y="2743510"/>
            <a:ext cx="5923811" cy="1485280"/>
          </a:xfrm>
        </p:spPr>
        <p:txBody>
          <a:bodyPr lIns="91440" tIns="91440" rIns="91440" bIns="91440" anchor="t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  <a:br>
              <a:rPr lang="en-US" dirty="0"/>
            </a:br>
            <a:r>
              <a:rPr lang="en-US" dirty="0"/>
              <a:t>or big idea statement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664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504950"/>
            <a:ext cx="12192000" cy="32956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48" y="6246014"/>
            <a:ext cx="954000" cy="27432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92101" y="2686713"/>
            <a:ext cx="8522208" cy="499365"/>
          </a:xfrm>
        </p:spPr>
        <p:txBody>
          <a:bodyPr lIns="91440" tIns="91440" rIns="91440" bIns="91440" anchor="b" anchorCtr="0"/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292100" y="3413925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solidFill>
                  <a:schemeClr val="bg1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89E88-AA0C-49B4-9BC1-610AE2FDBE94}"/>
              </a:ext>
            </a:extLst>
          </p:cNvPr>
          <p:cNvSpPr/>
          <p:nvPr userDrawn="1"/>
        </p:nvSpPr>
        <p:spPr>
          <a:xfrm>
            <a:off x="381000" y="3258636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4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4"/>
                </a:buBlip>
              </a:pPr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6270877" y="3314045"/>
            <a:ext cx="5532325" cy="2570834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5"/>
            </a:solidFill>
            <a:miter lim="800000"/>
          </a:ln>
        </p:spPr>
        <p:txBody>
          <a:bodyPr vert="horz" wrap="square" lIns="182880" tIns="182880" rIns="182880" bIns="182880" rtlCol="0">
            <a:noAutofit/>
          </a:bodyPr>
          <a:lstStyle/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 dirty="0">
                <a:latin typeface="MetricHPE" panose="020B0503030202060203" pitchFamily="34" charset="0"/>
              </a:rPr>
              <a:t>Please use a section divider image that relates well with the subject of your presentation.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 dirty="0">
                <a:latin typeface="MetricHPE" panose="020B0503030202060203" pitchFamily="34" charset="0"/>
              </a:rPr>
              <a:t>To change your section image, go to [View] -&gt; [Slide Master] to delete and insert a new image.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 dirty="0">
                <a:latin typeface="MetricHPE" panose="020B0503030202060203" pitchFamily="34" charset="0"/>
              </a:rPr>
              <a:t>A collection of images specifically formatted for use as PPT title slides can be found </a:t>
            </a:r>
            <a:r>
              <a:rPr lang="en-US" sz="1500" dirty="0">
                <a:latin typeface="MetricHPE" panose="020B0503030202060203" pitchFamily="34" charset="0"/>
                <a:hlinkClick r:id="rId5"/>
              </a:rPr>
              <a:t>here</a:t>
            </a:r>
            <a:r>
              <a:rPr lang="en-US" sz="1500" dirty="0">
                <a:latin typeface="MetricHPE" panose="020B0503030202060203" pitchFamily="34" charset="0"/>
              </a:rPr>
              <a:t> in the HPE Brand Library, and cropped to fit.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 dirty="0">
                <a:latin typeface="MetricHPE" panose="020B0503030202060203" pitchFamily="34" charset="0"/>
              </a:rPr>
              <a:t>Please delete this box in the Slide Master after you update your title image.</a:t>
            </a:r>
          </a:p>
          <a:p>
            <a:pPr>
              <a:lnSpc>
                <a:spcPct val="90000"/>
              </a:lnSpc>
            </a:pPr>
            <a:endParaRPr lang="en-US" sz="1500" dirty="0" err="1">
              <a:solidFill>
                <a:schemeClr val="bg1"/>
              </a:solidFill>
              <a:latin typeface="MetricHPE" panose="020B05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299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48" y="6246014"/>
            <a:ext cx="954000" cy="274320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513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CE5726B-4E9B-428F-B8BF-52038F1B0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CB607F37-173B-4A34-95FA-297523FEF6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7155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te Turquois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32D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2C54A16-447D-4A74-9122-F46E4BC750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567728E-6D0A-492B-89E6-39E2244625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6669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5743" y="391852"/>
            <a:ext cx="11430000" cy="40136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 anchor="ctr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909" y="998682"/>
            <a:ext cx="11429834" cy="4571999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40"/>
              </a:buBlip>
              <a:defRPr sz="2000" kern="1200" cap="all" normalizeH="0" baseline="10000">
                <a:solidFill>
                  <a:schemeClr val="bg2"/>
                </a:solidFill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40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40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658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6" r:id="rId2"/>
    <p:sldLayoutId id="2147483695" r:id="rId3"/>
    <p:sldLayoutId id="2147483660" r:id="rId4"/>
    <p:sldLayoutId id="2147483651" r:id="rId5"/>
    <p:sldLayoutId id="2147483661" r:id="rId6"/>
    <p:sldLayoutId id="2147483662" r:id="rId7"/>
    <p:sldLayoutId id="2147483663" r:id="rId8"/>
    <p:sldLayoutId id="2147483685" r:id="rId9"/>
    <p:sldLayoutId id="2147483686" r:id="rId10"/>
    <p:sldLayoutId id="2147483666" r:id="rId11"/>
    <p:sldLayoutId id="2147483687" r:id="rId12"/>
    <p:sldLayoutId id="2147483650" r:id="rId13"/>
    <p:sldLayoutId id="2147483668" r:id="rId14"/>
    <p:sldLayoutId id="2147483669" r:id="rId15"/>
    <p:sldLayoutId id="2147483654" r:id="rId16"/>
    <p:sldLayoutId id="2147483679" r:id="rId17"/>
    <p:sldLayoutId id="2147483655" r:id="rId18"/>
    <p:sldLayoutId id="2147483652" r:id="rId19"/>
    <p:sldLayoutId id="2147483653" r:id="rId20"/>
    <p:sldLayoutId id="2147483670" r:id="rId21"/>
    <p:sldLayoutId id="2147483671" r:id="rId22"/>
    <p:sldLayoutId id="2147483672" r:id="rId23"/>
    <p:sldLayoutId id="2147483673" r:id="rId24"/>
    <p:sldLayoutId id="2147483656" r:id="rId25"/>
    <p:sldLayoutId id="2147483657" r:id="rId26"/>
    <p:sldLayoutId id="2147483697" r:id="rId27"/>
    <p:sldLayoutId id="2147483676" r:id="rId28"/>
    <p:sldLayoutId id="2147483677" r:id="rId29"/>
    <p:sldLayoutId id="2147483678" r:id="rId30"/>
    <p:sldLayoutId id="2147483649" r:id="rId31"/>
    <p:sldLayoutId id="2147483688" r:id="rId32"/>
    <p:sldLayoutId id="2147483689" r:id="rId33"/>
    <p:sldLayoutId id="2147483690" r:id="rId34"/>
    <p:sldLayoutId id="2147483691" r:id="rId35"/>
    <p:sldLayoutId id="2147483692" r:id="rId36"/>
    <p:sldLayoutId id="2147483693" r:id="rId37"/>
    <p:sldLayoutId id="2147483694" r:id="rId3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 cap="all" baseline="0">
          <a:solidFill>
            <a:schemeClr val="tx1"/>
          </a:solidFill>
          <a:latin typeface="MetricHPE Black" panose="020B0A03030202060203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•"/>
        <a:defRPr sz="2200" kern="1200">
          <a:solidFill>
            <a:schemeClr val="tx1"/>
          </a:solidFill>
          <a:latin typeface="MetricHPE" panose="020B0503030202060203" pitchFamily="34" charset="0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400"/>
        </a:spcBef>
        <a:buClrTx/>
        <a:buSzPct val="90000"/>
        <a:buFont typeface="" panose="020B0303030202060203" pitchFamily="34" charset="0"/>
        <a:buChar char="•"/>
        <a:defRPr sz="2000" kern="1200">
          <a:solidFill>
            <a:schemeClr val="tx1"/>
          </a:solidFill>
          <a:latin typeface="MetricHPE" panose="020B0503030202060203" pitchFamily="34" charset="0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800" kern="1200">
          <a:solidFill>
            <a:schemeClr val="tx1"/>
          </a:solidFill>
          <a:latin typeface="MetricHPE" panose="020B0503030202060203" pitchFamily="34" charset="0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tx1"/>
          </a:solidFill>
          <a:latin typeface="MetricHPE" panose="020B0503030202060203" pitchFamily="34" charset="0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tx1"/>
          </a:solidFill>
          <a:latin typeface="MetricHPE" panose="020B0503030202060203" pitchFamily="34" charset="0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40" userDrawn="1">
          <p15:clr>
            <a:srgbClr val="F26B43"/>
          </p15:clr>
        </p15:guide>
        <p15:guide id="4" pos="7440" userDrawn="1">
          <p15:clr>
            <a:srgbClr val="F26B43"/>
          </p15:clr>
        </p15:guide>
        <p15:guide id="5" orient="horz" pos="432" userDrawn="1">
          <p15:clr>
            <a:srgbClr val="F26B43"/>
          </p15:clr>
        </p15:guide>
        <p15:guide id="6" orient="horz" pos="3840">
          <p15:clr>
            <a:srgbClr val="F26B43"/>
          </p15:clr>
        </p15:guide>
        <p15:guide id="7" orient="horz" pos="1440" userDrawn="1">
          <p15:clr>
            <a:srgbClr val="F26B43"/>
          </p15:clr>
        </p15:guide>
        <p15:guide id="8" orient="horz" pos="2880" userDrawn="1">
          <p15:clr>
            <a:srgbClr val="F26B43"/>
          </p15:clr>
        </p15:guide>
        <p15:guide id="9" pos="2568" userDrawn="1">
          <p15:clr>
            <a:srgbClr val="F26B43"/>
          </p15:clr>
        </p15:guide>
        <p15:guide id="10" pos="5112" userDrawn="1">
          <p15:clr>
            <a:srgbClr val="F26B43"/>
          </p15:clr>
        </p15:guide>
        <p15:guide id="11" orient="horz" pos="41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ollev.com/michellestrout402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mstrout/ChapelForPythonProgrammersMay2023" TargetMode="External"/><Relationship Id="rId5" Type="http://schemas.openxmlformats.org/officeDocument/2006/relationships/image" Target="../media/image1.png"/><Relationship Id="rId4" Type="http://schemas.openxmlformats.org/officeDocument/2006/relationships/hyperlink" Target="https://chapel-lang.org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mstrout/ChapelForPythonProgrammersMay2023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mstrout/ChapelForPythonProgrammersMay2023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mstrout/ChapelForPythonProgrammersMay2023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mstrout/ChapelForPythonProgrammersMay2023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mstrout/ChapelForPythonProgrammersMay2023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apel-lang/chapel/blob/main/test/gpu/interop/stream/streamChpl.chpl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hyperlink" Target="https://chapel-lang.org/docs/technotes/gpu.html" TargetMode="External"/><Relationship Id="rId4" Type="http://schemas.openxmlformats.org/officeDocument/2006/relationships/hyperlink" Target="https://github.com/chapel-lang/chapel/blob/main/test/gpu/interop/cuBLAS/cuBLAS.chp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hapel-lang.org/docs/primers/index.html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hyperlink" Target="https://github.com/chapel-lang/chapel/tree/main/test" TargetMode="External"/><Relationship Id="rId4" Type="http://schemas.openxmlformats.org/officeDocument/2006/relationships/hyperlink" Target="https://chapel-lang.org/blog/index.html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hapel-lang.org/CHIUW.html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ter.im/chapel-lang/chapel" TargetMode="External"/><Relationship Id="rId3" Type="http://schemas.openxmlformats.org/officeDocument/2006/relationships/hyperlink" Target="https://chapel-lang.org/" TargetMode="External"/><Relationship Id="rId7" Type="http://schemas.openxmlformats.org/officeDocument/2006/relationships/hyperlink" Target="https://chapel.discourse.group/" TargetMode="External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youtube.com/c/ChapelParallelProgrammingLanguage" TargetMode="External"/><Relationship Id="rId11" Type="http://schemas.openxmlformats.org/officeDocument/2006/relationships/image" Target="../media/image1.png"/><Relationship Id="rId5" Type="http://schemas.openxmlformats.org/officeDocument/2006/relationships/hyperlink" Target="https://www.facebook.com/ChapelLanguage/" TargetMode="External"/><Relationship Id="rId10" Type="http://schemas.openxmlformats.org/officeDocument/2006/relationships/hyperlink" Target="https://github.com/chapel-lang/chapel/issues" TargetMode="External"/><Relationship Id="rId4" Type="http://schemas.openxmlformats.org/officeDocument/2006/relationships/hyperlink" Target="https://twitter.com/ChapelLanguage" TargetMode="External"/><Relationship Id="rId9" Type="http://schemas.openxmlformats.org/officeDocument/2006/relationships/hyperlink" Target="https://stackoverflow.com/questions/tagged/chapel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13" Type="http://schemas.openxmlformats.org/officeDocument/2006/relationships/image" Target="../media/image15.tiff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tiff"/><Relationship Id="rId9" Type="http://schemas.openxmlformats.org/officeDocument/2006/relationships/image" Target="../media/image11.tiff"/><Relationship Id="rId1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ars-R-Us/arkoud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tiff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ollev.com/michellestrout402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mstrout/ChapelForPythonProgrammersMay2023" TargetMode="External"/><Relationship Id="rId5" Type="http://schemas.openxmlformats.org/officeDocument/2006/relationships/image" Target="../media/image1.png"/><Relationship Id="rId4" Type="http://schemas.openxmlformats.org/officeDocument/2006/relationships/hyperlink" Target="https://chapel-lang.or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67CB015D-5705-41ED-833C-C18CF5D98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307" y="0"/>
            <a:ext cx="12192000" cy="6858000"/>
          </a:xfrm>
          <a:prstGeom prst="rect">
            <a:avLst/>
          </a:prstGeom>
        </p:spPr>
      </p:pic>
      <p:sp>
        <p:nvSpPr>
          <p:cNvPr id="4" name="Text Placeholder">
            <a:extLst>
              <a:ext uri="{FF2B5EF4-FFF2-40B4-BE49-F238E27FC236}">
                <a16:creationId xmlns:a16="http://schemas.microsoft.com/office/drawing/2014/main" id="{F05E50B2-AB22-4A7A-83F4-EBD2780391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4396" y="4577983"/>
            <a:ext cx="6802204" cy="339214"/>
          </a:xfrm>
        </p:spPr>
        <p:txBody>
          <a:bodyPr/>
          <a:lstStyle/>
          <a:p>
            <a:r>
              <a:rPr lang="en-US" dirty="0"/>
              <a:t>CUF23: Sponsored by OLCF, NERSC, and ECP</a:t>
            </a:r>
          </a:p>
          <a:p>
            <a:r>
              <a:rPr lang="en-US" dirty="0"/>
              <a:t>July 26-27, 2023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940F81D8-5C7D-4F33-A461-CA45B169FF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396" y="4133087"/>
            <a:ext cx="11679004" cy="444895"/>
          </a:xfrm>
        </p:spPr>
        <p:txBody>
          <a:bodyPr/>
          <a:lstStyle/>
          <a:p>
            <a:r>
              <a:rPr lang="en-US" dirty="0"/>
              <a:t>Michelle Strout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6D650731-F75D-4A00-8A26-A472193D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High-Performance Parallel Distributed </a:t>
            </a:r>
            <a:r>
              <a:rPr lang="en-US"/>
              <a:t>Computing </a:t>
            </a:r>
            <a:br>
              <a:rPr lang="en-US"/>
            </a:br>
            <a:r>
              <a:rPr lang="en-US"/>
              <a:t>Using </a:t>
            </a:r>
            <a:r>
              <a:rPr lang="en-US" dirty="0"/>
              <a:t>Chapel</a:t>
            </a:r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B02A73FC-55E3-45E3-BD16-130BCB0808B7}"/>
              </a:ext>
            </a:extLst>
          </p:cNvPr>
          <p:cNvGrpSpPr>
            <a:grpSpLocks noChangeAspect="1"/>
          </p:cNvGrpSpPr>
          <p:nvPr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9" name="Element">
              <a:extLst>
                <a:ext uri="{FF2B5EF4-FFF2-40B4-BE49-F238E27FC236}">
                  <a16:creationId xmlns:a16="http://schemas.microsoft.com/office/drawing/2014/main" id="{AC5DDDFF-368A-45FD-B496-CD3D6F4048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etricHPE Black" panose="020B0A03030202060203" pitchFamily="34" charset="0"/>
              </a:endParaRPr>
            </a:p>
          </p:txBody>
        </p:sp>
        <p:sp>
          <p:nvSpPr>
            <p:cNvPr id="10" name="Wordmark">
              <a:extLst>
                <a:ext uri="{FF2B5EF4-FFF2-40B4-BE49-F238E27FC236}">
                  <a16:creationId xmlns:a16="http://schemas.microsoft.com/office/drawing/2014/main" id="{ABCC2085-F246-410D-B736-D7508E63BD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0586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ABFF2B-FF7A-CB4E-83FE-4511A61BDB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400" b="1" dirty="0"/>
              <a:t>Parallel hello world</a:t>
            </a:r>
          </a:p>
          <a:p>
            <a:pPr lvl="1"/>
            <a:r>
              <a:rPr lang="en-US" dirty="0" err="1"/>
              <a:t>ExamplesInSlides</a:t>
            </a:r>
            <a:r>
              <a:rPr lang="en-US" dirty="0"/>
              <a:t>/</a:t>
            </a:r>
            <a:r>
              <a:rPr lang="en-US" dirty="0" err="1"/>
              <a:t>hellopar.chpl</a:t>
            </a:r>
            <a:endParaRPr lang="en-US" dirty="0"/>
          </a:p>
          <a:p>
            <a:pPr lvl="1"/>
            <a:endParaRPr lang="en-US" sz="800" dirty="0"/>
          </a:p>
          <a:p>
            <a:r>
              <a:rPr lang="en-US" sz="2400" b="1" dirty="0"/>
              <a:t>Key concepts</a:t>
            </a:r>
          </a:p>
          <a:p>
            <a:pPr lvl="1"/>
            <a:r>
              <a:rPr lang="en-US" dirty="0"/>
              <a:t>'</a:t>
            </a:r>
            <a:r>
              <a:rPr lang="en-US" dirty="0" err="1"/>
              <a:t>coforall</a:t>
            </a:r>
            <a:r>
              <a:rPr lang="en-US" dirty="0"/>
              <a:t>'</a:t>
            </a:r>
          </a:p>
          <a:p>
            <a:pPr lvl="1"/>
            <a:r>
              <a:rPr lang="en-US" dirty="0"/>
              <a:t>configuration constants, 'config const'</a:t>
            </a:r>
          </a:p>
          <a:p>
            <a:pPr lvl="1"/>
            <a:r>
              <a:rPr lang="en-US" dirty="0"/>
              <a:t>range values, '0..#tasksPerLocale'</a:t>
            </a:r>
          </a:p>
          <a:p>
            <a:pPr lvl="1"/>
            <a:r>
              <a:rPr lang="en-US" dirty="0"/>
              <a:t>'</a:t>
            </a:r>
            <a:r>
              <a:rPr lang="en-US" dirty="0" err="1"/>
              <a:t>writeln</a:t>
            </a:r>
            <a:r>
              <a:rPr lang="en-US" dirty="0"/>
              <a:t>'</a:t>
            </a:r>
          </a:p>
          <a:p>
            <a:pPr lvl="1"/>
            <a:r>
              <a:rPr lang="en-US" dirty="0"/>
              <a:t>inline comments start with '//'</a:t>
            </a:r>
          </a:p>
          <a:p>
            <a:pPr marL="228600" lvl="1" indent="0">
              <a:buNone/>
            </a:pP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F8825-7A53-A544-97CA-0471FE4C10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205699" marR="0" lvl="0" indent="-205699" algn="l" defTabSz="108842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3"/>
              </a:buBlip>
              <a:tabLst/>
              <a:defRPr/>
            </a:pPr>
            <a:fld id="{104FC826-72BB-4AF1-BA01-A94F7396A7DC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108842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3"/>
                </a:buBlip>
                <a:tabLst/>
                <a:defRPr/>
              </a:pPr>
              <a:t>10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B287EC2-7797-B745-B466-93D515F62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Parallelism Across Nodes and Within Nodes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DCDD29E-420A-AF43-AFBD-FCA3A56F5E1D}"/>
              </a:ext>
            </a:extLst>
          </p:cNvPr>
          <p:cNvSpPr txBox="1">
            <a:spLocks/>
          </p:cNvSpPr>
          <p:nvPr/>
        </p:nvSpPr>
        <p:spPr>
          <a:xfrm>
            <a:off x="7239000" y="909924"/>
            <a:ext cx="4953000" cy="4495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1">
                <a:lumMod val="75000"/>
              </a:schemeClr>
            </a:solidFill>
            <a:miter lim="800000"/>
          </a:ln>
        </p:spPr>
        <p:txBody>
          <a:bodyPr vert="horz" lIns="91440" tIns="91440" rIns="91440" bIns="9144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•"/>
              <a:defRPr sz="2200" kern="1200">
                <a:solidFill>
                  <a:schemeClr val="tx1"/>
                </a:solidFill>
                <a:latin typeface="MetricHPE" panose="020B0503030202060203" pitchFamily="34" charset="0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SzPct val="90000"/>
              <a:buFont typeface="" panose="020B0303030202060203" pitchFamily="34" charset="0"/>
              <a:buChar char="•"/>
              <a:defRPr sz="2000" kern="1200">
                <a:solidFill>
                  <a:schemeClr val="tx1"/>
                </a:solidFill>
                <a:latin typeface="MetricHPE" panose="020B0503030202060203" pitchFamily="34" charset="0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800" kern="1200">
                <a:solidFill>
                  <a:schemeClr val="tx1"/>
                </a:solidFill>
                <a:latin typeface="MetricHPE" panose="020B0503030202060203" pitchFamily="34" charset="0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None/>
              <a:defRPr sz="16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4pPr>
            <a:lvl5pPr marL="739775" indent="-1270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tabLst/>
              <a:defRPr sz="1600" kern="1200">
                <a:solidFill>
                  <a:schemeClr val="tx1"/>
                </a:solidFill>
                <a:latin typeface="MetricHPE" panose="020B0503030202060203" pitchFamily="34" charset="0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+mn-lt"/>
                <a:ea typeface="+mn-ea"/>
                <a:cs typeface="Courier New" panose="02070309020205020404" pitchFamily="49" charset="0"/>
              </a:rPr>
              <a:t>// can be set on the command line with --</a:t>
            </a: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+mn-lt"/>
                <a:ea typeface="+mn-ea"/>
                <a:cs typeface="Courier New" panose="02070309020205020404" pitchFamily="49" charset="0"/>
              </a:rPr>
              <a:t>tasksPerLocale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+mn-lt"/>
                <a:ea typeface="+mn-ea"/>
                <a:cs typeface="Courier New" panose="02070309020205020404" pitchFamily="49" charset="0"/>
              </a:rPr>
              <a:t>=2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config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const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7630E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tasksPerLocale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 1;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indent="0">
              <a:buNone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+mn-lt"/>
                <a:ea typeface="+mn-ea"/>
                <a:cs typeface="Courier New" panose="02070309020205020404" pitchFamily="49" charset="0"/>
              </a:rPr>
              <a:t>// </a:t>
            </a: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+mn-lt"/>
                <a:ea typeface="+mn-ea"/>
                <a:cs typeface="Courier New" panose="02070309020205020404" pitchFamily="49" charset="0"/>
              </a:rPr>
              <a:t>paralle</a:t>
            </a:r>
            <a:r>
              <a:rPr lang="en-US" sz="1600" i="1" dirty="0">
                <a:solidFill>
                  <a:srgbClr val="0D5265"/>
                </a:solidFill>
                <a:latin typeface="+mn-lt"/>
                <a:cs typeface="Courier New" panose="02070309020205020404" pitchFamily="49" charset="0"/>
              </a:rPr>
              <a:t>l loops over nodes and then over threads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srgbClr val="0D5265"/>
              </a:solidFill>
              <a:effectLst/>
              <a:uLnTx/>
              <a:uFillTx/>
              <a:latin typeface="+mn-lt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coforall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630E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loc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Locales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do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630E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loc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coforall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7630E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 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0..#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7630E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tasksPerLocale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630E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indent="0">
              <a:buNone/>
              <a:defRPr/>
            </a:pP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writeln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("Hello world! 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marL="0" indent="0"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"(from task ", </a:t>
            </a:r>
            <a:r>
              <a:rPr lang="en-US" sz="1600" dirty="0" err="1">
                <a:solidFill>
                  <a:srgbClr val="7630E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  <a:defRPr/>
            </a:pP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 of ",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7630E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tasksPerLocale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" on locale ",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here.id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" of ",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numLocales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")" );</a:t>
            </a:r>
          </a:p>
          <a:p>
            <a:pPr marL="0" indent="0"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}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6284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B362E85-9C4B-B744-AE37-1C3C9C6B78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A718CD-1F60-478A-BCD3-0DF9B7590A9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Chapel Execution Model and Terminology: Locales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4294967295"/>
          </p:nvPr>
        </p:nvSpPr>
        <p:spPr>
          <a:xfrm>
            <a:off x="361950" y="998781"/>
            <a:ext cx="11525250" cy="5097462"/>
          </a:xfrm>
        </p:spPr>
        <p:txBody>
          <a:bodyPr/>
          <a:lstStyle/>
          <a:p>
            <a:r>
              <a:rPr lang="en-US" b="0" dirty="0"/>
              <a:t>Locales can run tasks and store variables</a:t>
            </a:r>
          </a:p>
          <a:p>
            <a:pPr lvl="1"/>
            <a:r>
              <a:rPr lang="en-US" dirty="0"/>
              <a:t>Think “compute node” on a parallel system</a:t>
            </a:r>
          </a:p>
          <a:p>
            <a:pPr lvl="1"/>
            <a:r>
              <a:rPr lang="en-US" b="0" dirty="0"/>
              <a:t>User specifies number of locales on executable’s command-line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492C690-B44D-2249-9BAD-74E11C69D141}"/>
              </a:ext>
            </a:extLst>
          </p:cNvPr>
          <p:cNvGrpSpPr/>
          <p:nvPr/>
        </p:nvGrpSpPr>
        <p:grpSpPr>
          <a:xfrm>
            <a:off x="623404" y="3352800"/>
            <a:ext cx="8977796" cy="1447800"/>
            <a:chOff x="392005" y="3352800"/>
            <a:chExt cx="8977796" cy="1447800"/>
          </a:xfrm>
        </p:grpSpPr>
        <p:sp>
          <p:nvSpPr>
            <p:cNvPr id="36" name="Rectangle 35"/>
            <p:cNvSpPr/>
            <p:nvPr/>
          </p:nvSpPr>
          <p:spPr>
            <a:xfrm>
              <a:off x="2892801" y="3352800"/>
              <a:ext cx="1447800" cy="1447800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locale 0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569201" y="3352800"/>
              <a:ext cx="1447800" cy="1447800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locale 1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245601" y="3352800"/>
              <a:ext cx="1447800" cy="1447800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locale 2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922001" y="3352800"/>
              <a:ext cx="1447800" cy="1447800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locale 3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4DFAB87-1909-A64A-A49B-73967D6C36CD}"/>
                </a:ext>
              </a:extLst>
            </p:cNvPr>
            <p:cNvSpPr txBox="1"/>
            <p:nvPr/>
          </p:nvSpPr>
          <p:spPr>
            <a:xfrm>
              <a:off x="392005" y="3911601"/>
              <a:ext cx="23407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Locales</a:t>
              </a:r>
              <a:r>
                <a:rPr lang="en-US" sz="2400" dirty="0">
                  <a:cs typeface="Courier New" panose="02070309020205020404" pitchFamily="49" charset="0"/>
                </a:rPr>
                <a:t> array</a:t>
              </a:r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: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2B13FD4-1C30-014B-8E94-FE56BC308EE3}"/>
              </a:ext>
            </a:extLst>
          </p:cNvPr>
          <p:cNvGrpSpPr/>
          <p:nvPr/>
        </p:nvGrpSpPr>
        <p:grpSpPr>
          <a:xfrm>
            <a:off x="3735690" y="4800600"/>
            <a:ext cx="5184465" cy="1283817"/>
            <a:chOff x="3241796" y="1148197"/>
            <a:chExt cx="5184465" cy="1283817"/>
          </a:xfrm>
        </p:grpSpPr>
        <p:sp>
          <p:nvSpPr>
            <p:cNvPr id="16" name="Process 15">
              <a:extLst>
                <a:ext uri="{FF2B5EF4-FFF2-40B4-BE49-F238E27FC236}">
                  <a16:creationId xmlns:a16="http://schemas.microsoft.com/office/drawing/2014/main" id="{65222FEA-BD78-2A4B-B59F-378EB7506078}"/>
                </a:ext>
              </a:extLst>
            </p:cNvPr>
            <p:cNvSpPr/>
            <p:nvPr/>
          </p:nvSpPr>
          <p:spPr bwMode="ltGray">
            <a:xfrm>
              <a:off x="3241796" y="1970349"/>
              <a:ext cx="5184465" cy="461665"/>
            </a:xfrm>
            <a:prstGeom prst="flowChartProcess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User’s code starts running as a single task on locale 0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02CFBAB-19DC-564F-B5CC-1F99E334FC78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H="1" flipV="1">
              <a:off x="3354206" y="1148197"/>
              <a:ext cx="2479823" cy="822152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207C7DE-913C-6A44-B57D-13936444AD2D}"/>
              </a:ext>
            </a:extLst>
          </p:cNvPr>
          <p:cNvSpPr txBox="1"/>
          <p:nvPr/>
        </p:nvSpPr>
        <p:spPr>
          <a:xfrm>
            <a:off x="1143000" y="2073710"/>
            <a:ext cx="7543800" cy="440890"/>
          </a:xfrm>
          <a:prstGeom prst="rect">
            <a:avLst/>
          </a:prstGeom>
          <a:solidFill>
            <a:schemeClr val="tx1"/>
          </a:solidFill>
          <a:ln w="57150">
            <a:noFill/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prompt&gt; 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myChapelProgram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--numLocales=4   </a:t>
            </a:r>
            <a:r>
              <a:rPr lang="en-US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i="1" dirty="0">
                <a:solidFill>
                  <a:schemeClr val="bg1"/>
                </a:solidFill>
                <a:cs typeface="Courier New" panose="02070309020205020404" pitchFamily="49" charset="0"/>
              </a:rPr>
              <a:t>or  ‘</a:t>
            </a:r>
            <a:r>
              <a:rPr lang="en-US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</a:t>
            </a:r>
            <a:r>
              <a:rPr lang="en-US" i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</a:t>
            </a:r>
            <a:r>
              <a:rPr lang="en-US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4</a:t>
            </a:r>
            <a:r>
              <a:rPr lang="en-US" i="1" dirty="0">
                <a:solidFill>
                  <a:schemeClr val="bg1"/>
                </a:solidFill>
                <a:cs typeface="Courier New" panose="02070309020205020404" pitchFamily="49" charset="0"/>
              </a:rPr>
              <a:t>’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18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C85BAAFF-6EA5-634B-A668-1DA0021300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12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Task-Parallel “Hello world”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380999" y="1387019"/>
            <a:ext cx="6781801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numTasks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=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.numPUs();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coforall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tid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1..numTasks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</a:t>
            </a:r>
          </a:p>
          <a:p>
            <a:pPr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writef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"H</a:t>
            </a:r>
            <a:r>
              <a:rPr lang="en-US" dirty="0">
                <a:solidFill>
                  <a:srgbClr val="E46C0A"/>
                </a:solidFill>
                <a:latin typeface="Courier New"/>
                <a:cs typeface="Courier New"/>
              </a:rPr>
              <a:t>ell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o from task %n of %n on %s\n"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       tid, numTasks,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.name);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50B62-FF4E-BD49-99D3-59D4534D720A}"/>
              </a:ext>
            </a:extLst>
          </p:cNvPr>
          <p:cNvSpPr/>
          <p:nvPr/>
        </p:nvSpPr>
        <p:spPr>
          <a:xfrm>
            <a:off x="381000" y="1017687"/>
            <a:ext cx="175044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helloTaskPar.chpl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618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C85BAAFF-6EA5-634B-A668-1DA0021300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13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Task-Parallel “Hello world”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380999" y="1387019"/>
            <a:ext cx="6781801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numTasks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=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.numPUs();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coforall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tid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1..numTasks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</a:t>
            </a:r>
          </a:p>
          <a:p>
            <a:pPr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writef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"H</a:t>
            </a:r>
            <a:r>
              <a:rPr lang="en-US" dirty="0">
                <a:solidFill>
                  <a:srgbClr val="E46C0A"/>
                </a:solidFill>
                <a:latin typeface="Courier New"/>
                <a:cs typeface="Courier New"/>
              </a:rPr>
              <a:t>ell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o from task %n of %n on %s\n"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       tid, numTasks,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.name);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50B62-FF4E-BD49-99D3-59D4534D720A}"/>
              </a:ext>
            </a:extLst>
          </p:cNvPr>
          <p:cNvSpPr/>
          <p:nvPr/>
        </p:nvSpPr>
        <p:spPr>
          <a:xfrm>
            <a:off x="381000" y="1017687"/>
            <a:ext cx="175044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helloTaskPar.chpl</a:t>
            </a:r>
          </a:p>
        </p:txBody>
      </p:sp>
      <p:sp>
        <p:nvSpPr>
          <p:cNvPr id="7" name="Process 6">
            <a:extLst>
              <a:ext uri="{FF2B5EF4-FFF2-40B4-BE49-F238E27FC236}">
                <a16:creationId xmlns:a16="http://schemas.microsoft.com/office/drawing/2014/main" id="{D1F28EB0-4831-CB43-8343-700D2F15B7A5}"/>
              </a:ext>
            </a:extLst>
          </p:cNvPr>
          <p:cNvSpPr/>
          <p:nvPr/>
        </p:nvSpPr>
        <p:spPr bwMode="ltGray">
          <a:xfrm>
            <a:off x="7772400" y="902120"/>
            <a:ext cx="3048000" cy="609600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‘here’ refers to the locale on which we’re currently running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B912227-295F-7342-8F88-BF7EE800B0E1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886200" y="1206920"/>
            <a:ext cx="3886200" cy="77428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5333BB-35EC-C349-BDCB-0E120525107C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800600" y="1206920"/>
            <a:ext cx="2971800" cy="161248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36FF00-8037-4545-B43C-921DE619C009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5334000" y="2142614"/>
            <a:ext cx="228600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rocess 20">
            <a:extLst>
              <a:ext uri="{FF2B5EF4-FFF2-40B4-BE49-F238E27FC236}">
                <a16:creationId xmlns:a16="http://schemas.microsoft.com/office/drawing/2014/main" id="{B24D1CE1-C9DD-434A-90C4-0EEA6C4B3138}"/>
              </a:ext>
            </a:extLst>
          </p:cNvPr>
          <p:cNvSpPr/>
          <p:nvPr/>
        </p:nvSpPr>
        <p:spPr bwMode="ltGray">
          <a:xfrm>
            <a:off x="7620000" y="1837814"/>
            <a:ext cx="3352800" cy="609600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how many processing units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(think “cores”) does my locale have?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7C2E8D3-1675-DE4F-AF11-509CCB276EE5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5943600" y="2961275"/>
            <a:ext cx="2363972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rocess 22">
            <a:extLst>
              <a:ext uri="{FF2B5EF4-FFF2-40B4-BE49-F238E27FC236}">
                <a16:creationId xmlns:a16="http://schemas.microsoft.com/office/drawing/2014/main" id="{B5F45841-8BB7-E04F-BAF6-3FCD08E01B8D}"/>
              </a:ext>
            </a:extLst>
          </p:cNvPr>
          <p:cNvSpPr/>
          <p:nvPr/>
        </p:nvSpPr>
        <p:spPr bwMode="ltGray">
          <a:xfrm>
            <a:off x="8307572" y="2743200"/>
            <a:ext cx="2436628" cy="436150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what’s my locale’s name?</a:t>
            </a:r>
          </a:p>
        </p:txBody>
      </p:sp>
    </p:spTree>
    <p:extLst>
      <p:ext uri="{BB962C8B-B14F-4D97-AF65-F5344CB8AC3E}">
        <p14:creationId xmlns:p14="http://schemas.microsoft.com/office/powerpoint/2010/main" val="49159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C85BAAFF-6EA5-634B-A668-1DA0021300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14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Task-Parallel “Hello world”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83F216C-039E-234F-B696-00CC9C9DE54E}"/>
              </a:ext>
            </a:extLst>
          </p:cNvPr>
          <p:cNvSpPr txBox="1">
            <a:spLocks/>
          </p:cNvSpPr>
          <p:nvPr/>
        </p:nvSpPr>
        <p:spPr>
          <a:xfrm>
            <a:off x="7876166" y="2971800"/>
            <a:ext cx="4011034" cy="1815882"/>
          </a:xfrm>
          <a:prstGeom prst="rect">
            <a:avLst/>
          </a:prstGeom>
          <a:solidFill>
            <a:sysClr val="windowText" lastClr="000000"/>
          </a:solidFill>
          <a:ln w="28575" cmpd="sng">
            <a:solidFill>
              <a:sysClr val="windowText" lastClr="000000">
                <a:lumMod val="50000"/>
                <a:lumOff val="50000"/>
              </a:sysClr>
            </a:solidFill>
          </a:ln>
        </p:spPr>
        <p:txBody>
          <a:bodyPr vert="horz" wrap="non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prompt&gt; </a:t>
            </a:r>
            <a:r>
              <a:rPr lang="en-US" sz="1600" b="1" dirty="0">
                <a:solidFill>
                  <a:prstClr val="white"/>
                </a:solidFill>
                <a:latin typeface="Courier New"/>
                <a:cs typeface="Courier New"/>
              </a:rPr>
              <a:t>chpl helloTaskPar.chpl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prompt&gt; </a:t>
            </a:r>
            <a:r>
              <a:rPr lang="en-US" sz="1600" b="1" dirty="0">
                <a:solidFill>
                  <a:prstClr val="white"/>
                </a:solidFill>
                <a:latin typeface="Courier New"/>
                <a:cs typeface="Courier New"/>
              </a:rPr>
              <a:t>./helloTaskPar</a:t>
            </a:r>
            <a:endParaRPr lang="en-US" sz="1600" dirty="0">
              <a:solidFill>
                <a:prstClr val="white"/>
              </a:solidFill>
              <a:latin typeface="Courier New"/>
              <a:cs typeface="Courier New"/>
            </a:endParaRP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1 of 4 on n1032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4 of 4 on n1032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3 of 4 on n1032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2 of 4 on n1032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380999" y="1387019"/>
            <a:ext cx="6781801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numTasks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=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.numPUs();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coforall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tid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1..numTasks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</a:t>
            </a:r>
          </a:p>
          <a:p>
            <a:pPr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writef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"H</a:t>
            </a:r>
            <a:r>
              <a:rPr lang="en-US" dirty="0">
                <a:solidFill>
                  <a:srgbClr val="E46C0A"/>
                </a:solidFill>
                <a:latin typeface="Courier New"/>
                <a:cs typeface="Courier New"/>
              </a:rPr>
              <a:t>ell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o from task %n of %n on %s\n"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       tid, numTasks,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.name);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50B62-FF4E-BD49-99D3-59D4534D720A}"/>
              </a:ext>
            </a:extLst>
          </p:cNvPr>
          <p:cNvSpPr/>
          <p:nvPr/>
        </p:nvSpPr>
        <p:spPr>
          <a:xfrm>
            <a:off x="381000" y="1017687"/>
            <a:ext cx="175044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helloTaskPar.chpl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36FF00-8037-4545-B43C-921DE619C009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5257800" y="2362200"/>
            <a:ext cx="320040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rocess 20">
            <a:extLst>
              <a:ext uri="{FF2B5EF4-FFF2-40B4-BE49-F238E27FC236}">
                <a16:creationId xmlns:a16="http://schemas.microsoft.com/office/drawing/2014/main" id="{B24D1CE1-C9DD-434A-90C4-0EEA6C4B3138}"/>
              </a:ext>
            </a:extLst>
          </p:cNvPr>
          <p:cNvSpPr/>
          <p:nvPr/>
        </p:nvSpPr>
        <p:spPr bwMode="ltGray">
          <a:xfrm>
            <a:off x="8458200" y="2057400"/>
            <a:ext cx="3352800" cy="609600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 'coforall’ loop executes each iteration as an independent task</a:t>
            </a:r>
          </a:p>
        </p:txBody>
      </p:sp>
    </p:spTree>
    <p:extLst>
      <p:ext uri="{BB962C8B-B14F-4D97-AF65-F5344CB8AC3E}">
        <p14:creationId xmlns:p14="http://schemas.microsoft.com/office/powerpoint/2010/main" val="362408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C85BAAFF-6EA5-634B-A668-1DA0021300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15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Task-Parallel “Hello world”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380999" y="1387019"/>
            <a:ext cx="6781801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numTasks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=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.numPUs();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coforall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tid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1..numTasks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</a:t>
            </a:r>
          </a:p>
          <a:p>
            <a:pPr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writef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"H</a:t>
            </a:r>
            <a:r>
              <a:rPr lang="en-US" dirty="0">
                <a:solidFill>
                  <a:srgbClr val="E46C0A"/>
                </a:solidFill>
                <a:latin typeface="Courier New"/>
                <a:cs typeface="Courier New"/>
              </a:rPr>
              <a:t>ell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o from task %n of %n on %s\n"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       tid, numTasks,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.name);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50B62-FF4E-BD49-99D3-59D4534D720A}"/>
              </a:ext>
            </a:extLst>
          </p:cNvPr>
          <p:cNvSpPr/>
          <p:nvPr/>
        </p:nvSpPr>
        <p:spPr>
          <a:xfrm>
            <a:off x="381000" y="1017687"/>
            <a:ext cx="175044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helloTaskPar.chpl</a:t>
            </a:r>
          </a:p>
        </p:txBody>
      </p:sp>
      <p:sp>
        <p:nvSpPr>
          <p:cNvPr id="21" name="Process 20">
            <a:extLst>
              <a:ext uri="{FF2B5EF4-FFF2-40B4-BE49-F238E27FC236}">
                <a16:creationId xmlns:a16="http://schemas.microsoft.com/office/drawing/2014/main" id="{B24D1CE1-C9DD-434A-90C4-0EEA6C4B3138}"/>
              </a:ext>
            </a:extLst>
          </p:cNvPr>
          <p:cNvSpPr/>
          <p:nvPr/>
        </p:nvSpPr>
        <p:spPr bwMode="ltGray">
          <a:xfrm>
            <a:off x="3980715" y="5082611"/>
            <a:ext cx="4040056" cy="1219200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So far, this is a shared-memory program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Nothing refers to remote locales,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explicitly or implicitly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EFF02D7-E992-954F-9061-7C63F9AEC9B3}"/>
              </a:ext>
            </a:extLst>
          </p:cNvPr>
          <p:cNvSpPr txBox="1">
            <a:spLocks/>
          </p:cNvSpPr>
          <p:nvPr/>
        </p:nvSpPr>
        <p:spPr>
          <a:xfrm>
            <a:off x="7876166" y="2971800"/>
            <a:ext cx="4011034" cy="1815882"/>
          </a:xfrm>
          <a:prstGeom prst="rect">
            <a:avLst/>
          </a:prstGeom>
          <a:solidFill>
            <a:sysClr val="windowText" lastClr="000000"/>
          </a:solidFill>
          <a:ln w="28575" cmpd="sng">
            <a:solidFill>
              <a:sysClr val="windowText" lastClr="000000">
                <a:lumMod val="50000"/>
                <a:lumOff val="50000"/>
              </a:sysClr>
            </a:solidFill>
          </a:ln>
        </p:spPr>
        <p:txBody>
          <a:bodyPr vert="horz" wrap="non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prompt&gt; </a:t>
            </a:r>
            <a:r>
              <a:rPr lang="en-US" sz="1600" b="1" dirty="0">
                <a:solidFill>
                  <a:prstClr val="white"/>
                </a:solidFill>
                <a:latin typeface="Courier New"/>
                <a:cs typeface="Courier New"/>
              </a:rPr>
              <a:t>chpl helloTaskPar.chpl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prompt&gt; </a:t>
            </a:r>
            <a:r>
              <a:rPr lang="en-US" sz="1600" b="1" dirty="0">
                <a:solidFill>
                  <a:prstClr val="white"/>
                </a:solidFill>
                <a:latin typeface="Courier New"/>
                <a:cs typeface="Courier New"/>
              </a:rPr>
              <a:t>./helloTaskPar</a:t>
            </a:r>
            <a:endParaRPr lang="en-US" sz="1600" dirty="0">
              <a:solidFill>
                <a:prstClr val="white"/>
              </a:solidFill>
              <a:latin typeface="Courier New"/>
              <a:cs typeface="Courier New"/>
            </a:endParaRP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1 of 4 on n1032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4 of 4 on n1032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3 of 4 on n1032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2 of 4 on n1032</a:t>
            </a:r>
          </a:p>
        </p:txBody>
      </p:sp>
    </p:spTree>
    <p:extLst>
      <p:ext uri="{BB962C8B-B14F-4D97-AF65-F5344CB8AC3E}">
        <p14:creationId xmlns:p14="http://schemas.microsoft.com/office/powerpoint/2010/main" val="177343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C85BAAFF-6EA5-634B-A668-1DA0021300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16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Task-Parallel “Hello world” (Distributed version)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380999" y="1387019"/>
            <a:ext cx="6781801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coforall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loc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Locales</a:t>
            </a:r>
            <a:r>
              <a:rPr lang="en-US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loc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numTasks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=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.numPUs();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coforall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tid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1..numTasks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</a:t>
            </a:r>
          </a:p>
          <a:p>
            <a:pPr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writef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"H</a:t>
            </a:r>
            <a:r>
              <a:rPr lang="en-US" dirty="0">
                <a:solidFill>
                  <a:srgbClr val="E46C0A"/>
                </a:solidFill>
                <a:latin typeface="Courier New"/>
                <a:cs typeface="Courier New"/>
              </a:rPr>
              <a:t>ell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o from task %n of %n on %s\n"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       tid, numTasks,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.name);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}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50B62-FF4E-BD49-99D3-59D4534D720A}"/>
              </a:ext>
            </a:extLst>
          </p:cNvPr>
          <p:cNvSpPr/>
          <p:nvPr/>
        </p:nvSpPr>
        <p:spPr>
          <a:xfrm>
            <a:off x="381000" y="1017687"/>
            <a:ext cx="175044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helloTaskPar.chpl</a:t>
            </a:r>
          </a:p>
        </p:txBody>
      </p:sp>
    </p:spTree>
    <p:extLst>
      <p:ext uri="{BB962C8B-B14F-4D97-AF65-F5344CB8AC3E}">
        <p14:creationId xmlns:p14="http://schemas.microsoft.com/office/powerpoint/2010/main" val="2149306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C85BAAFF-6EA5-634B-A668-1DA0021300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17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Task-Parallel “Hello world” (Distributed version)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380999" y="1387019"/>
            <a:ext cx="6781801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coforall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loc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Locales</a:t>
            </a:r>
            <a:r>
              <a:rPr lang="en-US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loc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numTasks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=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.numPUs();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coforall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tid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1..numTasks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</a:t>
            </a:r>
          </a:p>
          <a:p>
            <a:pPr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writef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"H</a:t>
            </a:r>
            <a:r>
              <a:rPr lang="en-US" dirty="0">
                <a:solidFill>
                  <a:srgbClr val="E46C0A"/>
                </a:solidFill>
                <a:latin typeface="Courier New"/>
                <a:cs typeface="Courier New"/>
              </a:rPr>
              <a:t>ell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o from task %n of %n on %s\n"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       tid, numTasks,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.name);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}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50B62-FF4E-BD49-99D3-59D4534D720A}"/>
              </a:ext>
            </a:extLst>
          </p:cNvPr>
          <p:cNvSpPr/>
          <p:nvPr/>
        </p:nvSpPr>
        <p:spPr>
          <a:xfrm>
            <a:off x="381000" y="1017687"/>
            <a:ext cx="175044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helloTaskPar.chpl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3C9A84-F73F-514D-8D11-0089174BD970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4038600" y="1325171"/>
            <a:ext cx="3558210" cy="232422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rocess 8">
            <a:extLst>
              <a:ext uri="{FF2B5EF4-FFF2-40B4-BE49-F238E27FC236}">
                <a16:creationId xmlns:a16="http://schemas.microsoft.com/office/drawing/2014/main" id="{3E5C3C86-900A-A344-9F46-D2FE00CF145E}"/>
              </a:ext>
            </a:extLst>
          </p:cNvPr>
          <p:cNvSpPr/>
          <p:nvPr/>
        </p:nvSpPr>
        <p:spPr bwMode="ltGray">
          <a:xfrm>
            <a:off x="7596810" y="1020371"/>
            <a:ext cx="3352800" cy="609600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a task per locale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on which the program is running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A7D94C-AE38-9442-9525-2562C6E5AA09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981200" y="1827312"/>
            <a:ext cx="5715000" cy="174002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rocess 14">
            <a:extLst>
              <a:ext uri="{FF2B5EF4-FFF2-40B4-BE49-F238E27FC236}">
                <a16:creationId xmlns:a16="http://schemas.microsoft.com/office/drawing/2014/main" id="{81F31419-FB31-7243-AF07-4543CB703E71}"/>
              </a:ext>
            </a:extLst>
          </p:cNvPr>
          <p:cNvSpPr/>
          <p:nvPr/>
        </p:nvSpPr>
        <p:spPr bwMode="ltGray">
          <a:xfrm>
            <a:off x="7696200" y="1792828"/>
            <a:ext cx="3147390" cy="416972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have each task run ‘on’ its locale</a:t>
            </a:r>
          </a:p>
        </p:txBody>
      </p:sp>
      <p:sp>
        <p:nvSpPr>
          <p:cNvPr id="25" name="Process 24">
            <a:extLst>
              <a:ext uri="{FF2B5EF4-FFF2-40B4-BE49-F238E27FC236}">
                <a16:creationId xmlns:a16="http://schemas.microsoft.com/office/drawing/2014/main" id="{4C2A0570-3EFF-8A47-AFED-A21C6D92F622}"/>
              </a:ext>
            </a:extLst>
          </p:cNvPr>
          <p:cNvSpPr/>
          <p:nvPr/>
        </p:nvSpPr>
        <p:spPr bwMode="ltGray">
          <a:xfrm>
            <a:off x="7848600" y="2372656"/>
            <a:ext cx="2920447" cy="522943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then print a message per core,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as before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2B252D-5C7E-334B-AD05-C2C888753635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5181600" y="2372656"/>
            <a:ext cx="2667000" cy="261472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7F3A39BB-DFFD-804B-8359-9635CB7ECDBB}"/>
              </a:ext>
            </a:extLst>
          </p:cNvPr>
          <p:cNvSpPr txBox="1">
            <a:spLocks/>
          </p:cNvSpPr>
          <p:nvPr/>
        </p:nvSpPr>
        <p:spPr>
          <a:xfrm>
            <a:off x="7248938" y="3058455"/>
            <a:ext cx="4648201" cy="2997744"/>
          </a:xfrm>
          <a:prstGeom prst="rect">
            <a:avLst/>
          </a:prstGeom>
          <a:solidFill>
            <a:sysClr val="windowText" lastClr="000000"/>
          </a:solidFill>
          <a:ln w="28575" cmpd="sng">
            <a:solidFill>
              <a:sysClr val="windowText" lastClr="000000">
                <a:lumMod val="50000"/>
                <a:lumOff val="50000"/>
              </a:sysClr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prompt&gt; </a:t>
            </a:r>
            <a:r>
              <a:rPr lang="en-US" sz="1600" b="1" dirty="0">
                <a:solidFill>
                  <a:prstClr val="white"/>
                </a:solidFill>
                <a:latin typeface="Courier New"/>
                <a:cs typeface="Courier New"/>
              </a:rPr>
              <a:t>chpl helloTaskPar.chpl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prompt&gt; </a:t>
            </a:r>
            <a:r>
              <a:rPr lang="en-US" sz="1600" b="1" dirty="0">
                <a:solidFill>
                  <a:prstClr val="white"/>
                </a:solidFill>
                <a:latin typeface="Courier New"/>
                <a:cs typeface="Courier New"/>
              </a:rPr>
              <a:t>./</a:t>
            </a:r>
            <a:r>
              <a:rPr lang="en-US" sz="1600" b="1" dirty="0" err="1">
                <a:solidFill>
                  <a:prstClr val="white"/>
                </a:solidFill>
                <a:latin typeface="Courier New"/>
                <a:cs typeface="Courier New"/>
              </a:rPr>
              <a:t>helloTaskPar</a:t>
            </a:r>
            <a:r>
              <a:rPr lang="en-US" sz="1600" b="1" dirty="0">
                <a:solidFill>
                  <a:prstClr val="white"/>
                </a:solidFill>
                <a:latin typeface="Courier New"/>
                <a:cs typeface="Courier New"/>
              </a:rPr>
              <a:t> -</a:t>
            </a:r>
            <a:r>
              <a:rPr lang="en-US" sz="1600" b="1" dirty="0" err="1">
                <a:solidFill>
                  <a:prstClr val="white"/>
                </a:solidFill>
                <a:latin typeface="Courier New"/>
                <a:cs typeface="Courier New"/>
              </a:rPr>
              <a:t>nl</a:t>
            </a:r>
            <a:r>
              <a:rPr lang="en-US" sz="1600" b="1" dirty="0">
                <a:solidFill>
                  <a:prstClr val="white"/>
                </a:solidFill>
                <a:latin typeface="Courier New"/>
                <a:cs typeface="Courier New"/>
              </a:rPr>
              <a:t>=4</a:t>
            </a:r>
            <a:endParaRPr lang="en-US" sz="1600" dirty="0">
              <a:solidFill>
                <a:prstClr val="white"/>
              </a:solidFill>
              <a:latin typeface="Courier New"/>
              <a:cs typeface="Courier New"/>
            </a:endParaRP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1 of 4 on n1032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4 of 4 on n1032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1 of 4 on n1034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2 of 4 on n1032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1 of 4 on n1033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3 of 4 on n1034 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1 of 4 on n1035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8354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5" grpId="0" animBg="1"/>
      <p:bldP spid="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86CBD70-6603-B930-3A61-655E81960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528" y="909226"/>
            <a:ext cx="3594100" cy="1168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C0C82F-ED1C-49E5-5ED5-4EFFBEEA91C4}"/>
              </a:ext>
            </a:extLst>
          </p:cNvPr>
          <p:cNvSpPr txBox="1"/>
          <p:nvPr/>
        </p:nvSpPr>
        <p:spPr>
          <a:xfrm>
            <a:off x="7624528" y="374795"/>
            <a:ext cx="429926" cy="64017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3200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5EEFF2-B651-D343-7EA8-8698F514AB73}"/>
              </a:ext>
            </a:extLst>
          </p:cNvPr>
          <p:cNvSpPr txBox="1"/>
          <p:nvPr/>
        </p:nvSpPr>
        <p:spPr>
          <a:xfrm>
            <a:off x="7624528" y="2291969"/>
            <a:ext cx="405880" cy="64017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3200" dirty="0"/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5AEFB2-A90B-D519-FCD0-5CDEE0B9C748}"/>
              </a:ext>
            </a:extLst>
          </p:cNvPr>
          <p:cNvSpPr txBox="1"/>
          <p:nvPr/>
        </p:nvSpPr>
        <p:spPr>
          <a:xfrm>
            <a:off x="7624528" y="4724400"/>
            <a:ext cx="405880" cy="64017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3200" dirty="0"/>
              <a:t>C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D16BBE-70F1-2EA9-F964-59C3BFC290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528" y="2823809"/>
            <a:ext cx="4495800" cy="15933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32FAD9-344F-DE77-FA08-E008A6DB3B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528" y="5206985"/>
            <a:ext cx="3921337" cy="1593320"/>
          </a:xfrm>
          <a:prstGeom prst="rect">
            <a:avLst/>
          </a:prstGeom>
        </p:spPr>
      </p:pic>
      <p:pic>
        <p:nvPicPr>
          <p:cNvPr id="3" name="slide.url=https://www.polleverywhere.com/multiple_choice_polls/THv9rpxxsR7t2szhuDSJG">
            <a:extLst>
              <a:ext uri="{FF2B5EF4-FFF2-40B4-BE49-F238E27FC236}">
                <a16:creationId xmlns:a16="http://schemas.microsoft.com/office/drawing/2014/main" id="{44397E84-10BD-EF08-D82B-01BED09A5A14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499"/>
            <a:ext cx="7561028" cy="664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958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C85BAAFF-6EA5-634B-A668-1DA0021300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19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K-</a:t>
            </a:r>
            <a:r>
              <a:rPr lang="en-US" dirty="0" err="1"/>
              <a:t>mer</a:t>
            </a:r>
            <a:r>
              <a:rPr lang="en-US" dirty="0"/>
              <a:t> Counting from Bioinformatics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380999" y="1387019"/>
            <a:ext cx="7162801" cy="53553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use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Map, IO;</a:t>
            </a:r>
          </a:p>
          <a:p>
            <a:pPr defTabSz="457189">
              <a:tabLst>
                <a:tab pos="1254094" algn="l"/>
              </a:tabLst>
              <a:defRPr/>
            </a:pPr>
            <a:endParaRPr lang="en-US" dirty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config const 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infilename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= (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kmer_large_input.txt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")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;</a:t>
            </a: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config const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k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= 4;</a:t>
            </a: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var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sequence, line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: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string;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var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f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= open(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infilename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 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ioMode.r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);</a:t>
            </a:r>
            <a:endParaRPr lang="en-US" b="1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var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infile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= 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f.reader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();</a:t>
            </a:r>
            <a:endParaRPr lang="en-US" b="1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while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infile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.readLine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(line)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sequence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+= 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line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.strip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}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infile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.close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();</a:t>
            </a:r>
          </a:p>
          <a:p>
            <a:pPr defTabSz="457189">
              <a:tabLst>
                <a:tab pos="1254094" algn="l"/>
              </a:tabLst>
              <a:defRPr/>
            </a:pPr>
            <a:endParaRPr lang="en-US" dirty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var 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nkmerCounts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: map(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string, int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);</a:t>
            </a:r>
          </a:p>
          <a:p>
            <a:pPr defTabSz="457189">
              <a:tabLst>
                <a:tab pos="1254094" algn="l"/>
              </a:tabLst>
              <a:defRPr/>
            </a:pPr>
            <a:endParaRPr lang="en-US" dirty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for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ind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0..&lt;(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sequence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.size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-k)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nkmerCounts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[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sequence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[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ind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..#k]] += 1;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}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50B62-FF4E-BD49-99D3-59D4534D720A}"/>
              </a:ext>
            </a:extLst>
          </p:cNvPr>
          <p:cNvSpPr/>
          <p:nvPr/>
        </p:nvSpPr>
        <p:spPr>
          <a:xfrm>
            <a:off x="381000" y="1017687"/>
            <a:ext cx="1905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kmer.chpl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7D511C9-5E2D-245D-C0F3-65CAB2F352AD}"/>
              </a:ext>
            </a:extLst>
          </p:cNvPr>
          <p:cNvGrpSpPr/>
          <p:nvPr/>
        </p:nvGrpSpPr>
        <p:grpSpPr>
          <a:xfrm>
            <a:off x="2362200" y="902120"/>
            <a:ext cx="9525000" cy="805216"/>
            <a:chOff x="2362200" y="902120"/>
            <a:chExt cx="9525000" cy="805216"/>
          </a:xfrm>
        </p:grpSpPr>
        <p:sp>
          <p:nvSpPr>
            <p:cNvPr id="7" name="Process 6">
              <a:extLst>
                <a:ext uri="{FF2B5EF4-FFF2-40B4-BE49-F238E27FC236}">
                  <a16:creationId xmlns:a16="http://schemas.microsoft.com/office/drawing/2014/main" id="{D1F28EB0-4831-CB43-8343-700D2F15B7A5}"/>
                </a:ext>
              </a:extLst>
            </p:cNvPr>
            <p:cNvSpPr/>
            <p:nvPr/>
          </p:nvSpPr>
          <p:spPr bwMode="ltGray">
            <a:xfrm>
              <a:off x="7772400" y="902120"/>
              <a:ext cx="4114800" cy="805216"/>
            </a:xfrm>
            <a:prstGeom prst="flowChartProcess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‘Map’ and 'IO' are two of the standard libraries provided in Chapel.  A 'map' is like a dictionary in python.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B912227-295F-7342-8F88-BF7EE800B0E1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 flipV="1">
              <a:off x="2362200" y="1304728"/>
              <a:ext cx="5410200" cy="253509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15FC7E6-1A13-1076-E51B-41489DB26699}"/>
              </a:ext>
            </a:extLst>
          </p:cNvPr>
          <p:cNvGrpSpPr/>
          <p:nvPr/>
        </p:nvGrpSpPr>
        <p:grpSpPr>
          <a:xfrm>
            <a:off x="3733800" y="2225546"/>
            <a:ext cx="7981943" cy="1051037"/>
            <a:chOff x="3733800" y="2225546"/>
            <a:chExt cx="7981943" cy="105103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936FF00-8037-4545-B43C-921DE619C009}"/>
                </a:ext>
              </a:extLst>
            </p:cNvPr>
            <p:cNvCxnSpPr>
              <a:cxnSpLocks/>
            </p:cNvCxnSpPr>
            <p:nvPr/>
          </p:nvCxnSpPr>
          <p:spPr>
            <a:xfrm>
              <a:off x="3733800" y="2301141"/>
              <a:ext cx="4038600" cy="161709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Process 20">
              <a:extLst>
                <a:ext uri="{FF2B5EF4-FFF2-40B4-BE49-F238E27FC236}">
                  <a16:creationId xmlns:a16="http://schemas.microsoft.com/office/drawing/2014/main" id="{B24D1CE1-C9DD-434A-90C4-0EEA6C4B3138}"/>
                </a:ext>
              </a:extLst>
            </p:cNvPr>
            <p:cNvSpPr/>
            <p:nvPr/>
          </p:nvSpPr>
          <p:spPr bwMode="ltGray">
            <a:xfrm>
              <a:off x="7772400" y="2225546"/>
              <a:ext cx="3943343" cy="1051037"/>
            </a:xfrm>
            <a:prstGeom prst="flowChartProcess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'config const' indicates a configuration constant, which result in built-in command-line parsing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12E16F-B380-6C8E-D5EE-34BD1FA32CEB}"/>
              </a:ext>
            </a:extLst>
          </p:cNvPr>
          <p:cNvGrpSpPr/>
          <p:nvPr/>
        </p:nvGrpSpPr>
        <p:grpSpPr>
          <a:xfrm>
            <a:off x="5408428" y="4500187"/>
            <a:ext cx="6088243" cy="751469"/>
            <a:chOff x="5408428" y="4500187"/>
            <a:chExt cx="6088243" cy="751469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7C2E8D3-1675-DE4F-AF11-509CCB276EE5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 flipV="1">
              <a:off x="5408428" y="4875922"/>
              <a:ext cx="2583043" cy="305678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Process 22">
              <a:extLst>
                <a:ext uri="{FF2B5EF4-FFF2-40B4-BE49-F238E27FC236}">
                  <a16:creationId xmlns:a16="http://schemas.microsoft.com/office/drawing/2014/main" id="{B5F45841-8BB7-E04F-BAF6-3FCD08E01B8D}"/>
                </a:ext>
              </a:extLst>
            </p:cNvPr>
            <p:cNvSpPr/>
            <p:nvPr/>
          </p:nvSpPr>
          <p:spPr bwMode="ltGray">
            <a:xfrm>
              <a:off x="7991471" y="4500187"/>
              <a:ext cx="3505200" cy="751469"/>
            </a:xfrm>
            <a:prstGeom prst="flowChartProcess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The variable '</a:t>
              </a:r>
              <a:r>
                <a:rPr lang="en-US" dirty="0" err="1">
                  <a:solidFill>
                    <a:schemeClr val="bg1"/>
                  </a:solidFill>
                </a:rPr>
                <a:t>nkmerCounts</a:t>
              </a:r>
              <a:r>
                <a:rPr lang="en-US" dirty="0">
                  <a:solidFill>
                    <a:schemeClr val="bg1"/>
                  </a:solidFill>
                </a:rPr>
                <a:t>' is being declared as a dictionary mapping strings to </a:t>
              </a:r>
              <a:r>
                <a:rPr lang="en-US" dirty="0" err="1">
                  <a:solidFill>
                    <a:schemeClr val="bg1"/>
                  </a:solidFill>
                </a:rPr>
                <a:t>ints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AD75A05-DABC-30DB-8AA0-3304D9EA35E5}"/>
              </a:ext>
            </a:extLst>
          </p:cNvPr>
          <p:cNvGrpSpPr/>
          <p:nvPr/>
        </p:nvGrpSpPr>
        <p:grpSpPr>
          <a:xfrm>
            <a:off x="5638800" y="5605205"/>
            <a:ext cx="6076943" cy="375734"/>
            <a:chOff x="5638800" y="5605205"/>
            <a:chExt cx="6076943" cy="375734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1664FEC-FF7E-0A86-31A0-50EBE3FB89A4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 flipV="1">
              <a:off x="5638800" y="5787768"/>
              <a:ext cx="2330899" cy="193171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Process 23">
              <a:extLst>
                <a:ext uri="{FF2B5EF4-FFF2-40B4-BE49-F238E27FC236}">
                  <a16:creationId xmlns:a16="http://schemas.microsoft.com/office/drawing/2014/main" id="{A16D6A9E-24AA-4117-400A-5880EACD6C53}"/>
                </a:ext>
              </a:extLst>
            </p:cNvPr>
            <p:cNvSpPr/>
            <p:nvPr/>
          </p:nvSpPr>
          <p:spPr bwMode="ltGray">
            <a:xfrm>
              <a:off x="7969699" y="5605205"/>
              <a:ext cx="3746044" cy="365126"/>
            </a:xfrm>
            <a:prstGeom prst="flowChartProcess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Counting up each </a:t>
              </a:r>
              <a:r>
                <a:rPr lang="en-US" dirty="0" err="1">
                  <a:solidFill>
                    <a:schemeClr val="bg1"/>
                  </a:solidFill>
                </a:rPr>
                <a:t>kmer</a:t>
              </a:r>
              <a:r>
                <a:rPr lang="en-US" dirty="0">
                  <a:solidFill>
                    <a:schemeClr val="bg1"/>
                  </a:solidFill>
                </a:rPr>
                <a:t> in the sequence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F89D58A-9623-4983-88E0-5F7C0D0B7AC9}"/>
              </a:ext>
            </a:extLst>
          </p:cNvPr>
          <p:cNvGrpSpPr/>
          <p:nvPr/>
        </p:nvGrpSpPr>
        <p:grpSpPr>
          <a:xfrm>
            <a:off x="5334000" y="3581400"/>
            <a:ext cx="6211028" cy="751469"/>
            <a:chOff x="5334000" y="3494653"/>
            <a:chExt cx="6211028" cy="751469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203785D-5CA9-EFE7-D9CA-B3BD6C5BC71D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>
              <a:off x="5334000" y="3608063"/>
              <a:ext cx="2705828" cy="262325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Process 34">
              <a:extLst>
                <a:ext uri="{FF2B5EF4-FFF2-40B4-BE49-F238E27FC236}">
                  <a16:creationId xmlns:a16="http://schemas.microsoft.com/office/drawing/2014/main" id="{A1595B0E-A6F6-E38A-48E4-01F9DE73E60C}"/>
                </a:ext>
              </a:extLst>
            </p:cNvPr>
            <p:cNvSpPr/>
            <p:nvPr/>
          </p:nvSpPr>
          <p:spPr bwMode="ltGray">
            <a:xfrm>
              <a:off x="8039828" y="3494653"/>
              <a:ext cx="3505200" cy="751469"/>
            </a:xfrm>
            <a:prstGeom prst="flowChartProcess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Reading all of the lines from the input file into the string 'sequence'.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424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D0DA1-9018-10E0-BB48-CF7AC367DC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000" b="1" dirty="0"/>
              <a:t>Poll Everywhere link</a:t>
            </a:r>
            <a:r>
              <a:rPr lang="en-US" sz="2000" dirty="0"/>
              <a:t>: </a:t>
            </a:r>
            <a:r>
              <a:rPr lang="en-US" sz="2000" b="0" i="0" u="none" strike="noStrike" dirty="0">
                <a:solidFill>
                  <a:srgbClr val="007ACC"/>
                </a:solidFill>
                <a:effectLst/>
                <a:latin typeface="Source Sans Pro" panose="020B0503030403020204" pitchFamily="34" charset="0"/>
                <a:hlinkClick r:id="rId3"/>
              </a:rPr>
              <a:t>pollev.com/michellestrout402</a:t>
            </a:r>
            <a:endParaRPr lang="en-US" sz="2000" dirty="0">
              <a:solidFill>
                <a:srgbClr val="007ACC"/>
              </a:solidFill>
              <a:latin typeface="Source Sans Pro" panose="020B0503030403020204" pitchFamily="34" charset="0"/>
            </a:endParaRPr>
          </a:p>
          <a:p>
            <a:pPr lvl="1"/>
            <a:r>
              <a:rPr lang="en-US" dirty="0"/>
              <a:t>There will be fun questions throughout the tutorial</a:t>
            </a:r>
          </a:p>
          <a:p>
            <a:endParaRPr lang="en-US" sz="2000" b="1" dirty="0"/>
          </a:p>
          <a:p>
            <a:r>
              <a:rPr lang="en-US" sz="2000" b="1" dirty="0"/>
              <a:t>Attempt this Online website for running Chapel code</a:t>
            </a:r>
          </a:p>
          <a:p>
            <a:pPr lvl="1"/>
            <a:r>
              <a:rPr lang="en-US" dirty="0"/>
              <a:t>Go to main Chapel webpage at </a:t>
            </a:r>
            <a:r>
              <a:rPr lang="en-US" dirty="0">
                <a:hlinkClick r:id="rId4"/>
              </a:rPr>
              <a:t>https://chapel-lang.org/</a:t>
            </a:r>
            <a:endParaRPr lang="en-US" dirty="0"/>
          </a:p>
          <a:p>
            <a:pPr lvl="1"/>
            <a:r>
              <a:rPr lang="en-US" dirty="0"/>
              <a:t>Click on the little ATO icon on the lower left that is above the YouTube icon</a:t>
            </a:r>
          </a:p>
          <a:p>
            <a:endParaRPr lang="en-US" sz="2000" b="1" dirty="0"/>
          </a:p>
          <a:p>
            <a:r>
              <a:rPr lang="en-US" sz="2000" b="1" dirty="0"/>
              <a:t>Using a container on your laptop</a:t>
            </a:r>
          </a:p>
          <a:p>
            <a:pPr lvl="1"/>
            <a:r>
              <a:rPr lang="en-US" dirty="0"/>
              <a:t>First, install docker or </a:t>
            </a:r>
            <a:r>
              <a:rPr lang="en-US" dirty="0" err="1"/>
              <a:t>podman</a:t>
            </a:r>
            <a:r>
              <a:rPr lang="en-US" dirty="0"/>
              <a:t> for your machine and then start them up</a:t>
            </a:r>
          </a:p>
          <a:p>
            <a:pPr lvl="1"/>
            <a:r>
              <a:rPr lang="en-US" dirty="0"/>
              <a:t>Then, the below commands work with docker (see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README.md</a:t>
            </a:r>
            <a:r>
              <a:rPr lang="en-US" dirty="0"/>
              <a:t> for </a:t>
            </a:r>
            <a:r>
              <a:rPr lang="en-US" dirty="0" err="1"/>
              <a:t>podman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 docker pull </a:t>
            </a:r>
            <a:r>
              <a:rPr lang="en-US" dirty="0" err="1"/>
              <a:t>docker.io</a:t>
            </a:r>
            <a:r>
              <a:rPr lang="en-US" dirty="0"/>
              <a:t>/chapel/chapel    # takes about 5 minutes</a:t>
            </a:r>
          </a:p>
          <a:p>
            <a:pPr lvl="3"/>
            <a:r>
              <a:rPr lang="en-US" dirty="0"/>
              <a:t> cd ChapelForPythonProgrammersMay2023   # assuming git clone has happened</a:t>
            </a:r>
          </a:p>
          <a:p>
            <a:pPr lvl="3"/>
            <a:r>
              <a:rPr lang="en-US" dirty="0"/>
              <a:t> docker run --rm -v "$PWD":/</a:t>
            </a:r>
            <a:r>
              <a:rPr lang="en-US" dirty="0" err="1"/>
              <a:t>myapp</a:t>
            </a:r>
            <a:r>
              <a:rPr lang="en-US" dirty="0"/>
              <a:t> -w /</a:t>
            </a:r>
            <a:r>
              <a:rPr lang="en-US" dirty="0" err="1"/>
              <a:t>myapp</a:t>
            </a:r>
            <a:r>
              <a:rPr lang="en-US" dirty="0"/>
              <a:t> chapel/chapel </a:t>
            </a:r>
            <a:r>
              <a:rPr lang="en-US" b="1" dirty="0" err="1"/>
              <a:t>chpl</a:t>
            </a:r>
            <a:r>
              <a:rPr lang="en-US" b="1" dirty="0"/>
              <a:t> </a:t>
            </a:r>
            <a:r>
              <a:rPr lang="en-US" b="1" dirty="0" err="1"/>
              <a:t>hello.chpl</a:t>
            </a:r>
            <a:endParaRPr lang="en-US" b="1" dirty="0"/>
          </a:p>
          <a:p>
            <a:pPr lvl="3"/>
            <a:r>
              <a:rPr lang="en-US" dirty="0"/>
              <a:t> docker run --rm -v "$PWD":/</a:t>
            </a:r>
            <a:r>
              <a:rPr lang="en-US" dirty="0" err="1"/>
              <a:t>myapp</a:t>
            </a:r>
            <a:r>
              <a:rPr lang="en-US" dirty="0"/>
              <a:t> -w /</a:t>
            </a:r>
            <a:r>
              <a:rPr lang="en-US" dirty="0" err="1"/>
              <a:t>myapp</a:t>
            </a:r>
            <a:r>
              <a:rPr lang="en-US" dirty="0"/>
              <a:t> chapel/chapel </a:t>
            </a:r>
            <a:r>
              <a:rPr lang="en-US" b="1" dirty="0"/>
              <a:t>./hello</a:t>
            </a:r>
          </a:p>
          <a:p>
            <a:pPr marL="0" indent="0">
              <a:buNone/>
            </a:pPr>
            <a:endParaRPr lang="en-US" sz="20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84ED-CA7F-4348-BEDA-0C2B47057E9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205699" marR="0" lvl="0" indent="-205699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5"/>
              </a:buBlip>
              <a:tabLst/>
              <a:defRPr/>
            </a:pPr>
            <a:fld id="{A6A718CD-1F60-478A-BCD3-0DF9B7590A9B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5"/>
                </a:buBlip>
                <a:tabLst/>
                <a:defRPr/>
              </a:pPr>
              <a:t>2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Participate in this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DF85D4-EB30-13BF-0EDD-1C9F1238047E}"/>
              </a:ext>
            </a:extLst>
          </p:cNvPr>
          <p:cNvSpPr txBox="1"/>
          <p:nvPr/>
        </p:nvSpPr>
        <p:spPr>
          <a:xfrm>
            <a:off x="7162800" y="152400"/>
            <a:ext cx="4743450" cy="1523494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400" i="1" dirty="0"/>
              <a:t>See </a:t>
            </a:r>
            <a:r>
              <a:rPr lang="en-US" sz="2400" i="1" dirty="0">
                <a:hlinkClick r:id="rId6"/>
              </a:rPr>
              <a:t>https://github.com/mstrout/ChapelForPythonProgrammersMay2023</a:t>
            </a:r>
            <a:r>
              <a:rPr lang="en-US" sz="2400" i="1" dirty="0"/>
              <a:t> for more info and for example code.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9E1BC4-8BEF-800E-1F38-7EEA5666B3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7100" y="2527300"/>
            <a:ext cx="2120900" cy="12065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05C5B4-434F-8902-8F89-84B5339F7A39}"/>
              </a:ext>
            </a:extLst>
          </p:cNvPr>
          <p:cNvCxnSpPr>
            <a:cxnSpLocks/>
          </p:cNvCxnSpPr>
          <p:nvPr/>
        </p:nvCxnSpPr>
        <p:spPr>
          <a:xfrm>
            <a:off x="9982200" y="2057400"/>
            <a:ext cx="0" cy="650607"/>
          </a:xfrm>
          <a:prstGeom prst="straightConnector1">
            <a:avLst/>
          </a:prstGeom>
          <a:ln w="889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410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D0DA1-9018-10E0-BB48-CF7AC367DC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000" b="1" dirty="0"/>
              <a:t>Some things to try out with '</a:t>
            </a:r>
            <a:r>
              <a:rPr lang="en-US" sz="2000" b="1" dirty="0" err="1"/>
              <a:t>ExamplesInSlides</a:t>
            </a:r>
            <a:r>
              <a:rPr lang="en-US" sz="2000" b="1" dirty="0"/>
              <a:t>/</a:t>
            </a:r>
            <a:r>
              <a:rPr lang="en-US" sz="2000" b="1" dirty="0" err="1"/>
              <a:t>kmer.chpl</a:t>
            </a:r>
            <a:r>
              <a:rPr lang="en-US" sz="2000" b="1" dirty="0"/>
              <a:t>'</a:t>
            </a:r>
            <a:endParaRPr lang="en-US" sz="2000" dirty="0">
              <a:solidFill>
                <a:srgbClr val="007ACC"/>
              </a:solidFill>
              <a:latin typeface="Source Sans Pro" panose="020B0503030403020204" pitchFamily="34" charset="0"/>
            </a:endParaRPr>
          </a:p>
          <a:p>
            <a:pPr lvl="3"/>
            <a:r>
              <a:rPr lang="en-US" sz="2000" dirty="0" err="1"/>
              <a:t>chpl</a:t>
            </a:r>
            <a:r>
              <a:rPr lang="en-US" sz="2000" dirty="0"/>
              <a:t> </a:t>
            </a:r>
            <a:r>
              <a:rPr lang="en-US" sz="2000" dirty="0" err="1"/>
              <a:t>kmer.chpl</a:t>
            </a:r>
            <a:endParaRPr lang="en-US" sz="2000" dirty="0"/>
          </a:p>
          <a:p>
            <a:pPr lvl="3"/>
            <a:r>
              <a:rPr lang="en-US" sz="2000" dirty="0"/>
              <a:t>./</a:t>
            </a:r>
            <a:r>
              <a:rPr lang="en-US" sz="2000" dirty="0" err="1"/>
              <a:t>kmer</a:t>
            </a:r>
            <a:endParaRPr lang="en-US" sz="2000" dirty="0"/>
          </a:p>
          <a:p>
            <a:pPr lvl="3"/>
            <a:endParaRPr lang="en-US" sz="2000" dirty="0"/>
          </a:p>
          <a:p>
            <a:pPr lvl="3"/>
            <a:r>
              <a:rPr lang="en-US" sz="2000" dirty="0"/>
              <a:t>./</a:t>
            </a:r>
            <a:r>
              <a:rPr lang="en-US" sz="2000" dirty="0" err="1"/>
              <a:t>kmer</a:t>
            </a:r>
            <a:r>
              <a:rPr lang="en-US" sz="2000" dirty="0"/>
              <a:t> –-k=10                              # can change k</a:t>
            </a:r>
          </a:p>
          <a:p>
            <a:pPr lvl="3"/>
            <a:r>
              <a:rPr lang="en-US" sz="2000" dirty="0"/>
              <a:t>./</a:t>
            </a:r>
            <a:r>
              <a:rPr lang="en-US" sz="2000" dirty="0" err="1"/>
              <a:t>kmer</a:t>
            </a:r>
            <a:r>
              <a:rPr lang="en-US" sz="2000" dirty="0"/>
              <a:t> --</a:t>
            </a:r>
            <a:r>
              <a:rPr lang="en-US" sz="2000" dirty="0" err="1"/>
              <a:t>infilename</a:t>
            </a:r>
            <a:r>
              <a:rPr lang="en-US" sz="2000" dirty="0"/>
              <a:t>="</a:t>
            </a:r>
            <a:r>
              <a:rPr lang="en-US" sz="2000" dirty="0" err="1"/>
              <a:t>kmer.chpl</a:t>
            </a:r>
            <a:r>
              <a:rPr lang="en-US" sz="2000" dirty="0"/>
              <a:t>"            # can change the </a:t>
            </a:r>
            <a:r>
              <a:rPr lang="en-US" sz="2000" dirty="0" err="1"/>
              <a:t>infilename</a:t>
            </a:r>
            <a:endParaRPr lang="en-US" sz="2000" dirty="0"/>
          </a:p>
          <a:p>
            <a:pPr lvl="3"/>
            <a:r>
              <a:rPr lang="en-US" sz="2000" dirty="0"/>
              <a:t>./</a:t>
            </a:r>
            <a:r>
              <a:rPr lang="en-US" sz="2000" dirty="0" err="1"/>
              <a:t>kmer</a:t>
            </a:r>
            <a:r>
              <a:rPr lang="en-US" sz="2000" dirty="0"/>
              <a:t> --k=10 --</a:t>
            </a:r>
            <a:r>
              <a:rPr lang="en-US" sz="2000" dirty="0" err="1"/>
              <a:t>infilename</a:t>
            </a:r>
            <a:r>
              <a:rPr lang="en-US" sz="2000" dirty="0"/>
              <a:t>="</a:t>
            </a:r>
            <a:r>
              <a:rPr lang="en-US" sz="2000" dirty="0" err="1"/>
              <a:t>kmer.chpl</a:t>
            </a:r>
            <a:r>
              <a:rPr lang="en-US" sz="2000" dirty="0"/>
              <a:t>"     # can change both</a:t>
            </a:r>
          </a:p>
          <a:p>
            <a:pPr lvl="3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84ED-CA7F-4348-BEDA-0C2B47057E9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205699" marR="0" lvl="0" indent="-205699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3"/>
              </a:buBlip>
              <a:tabLst/>
              <a:defRPr/>
            </a:pPr>
            <a:fld id="{A6A718CD-1F60-478A-BCD3-0DF9B7590A9B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3"/>
                </a:buBlip>
                <a:tabLst/>
                <a:defRPr/>
              </a:pPr>
              <a:t>20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Experimenting with the k-</a:t>
            </a:r>
            <a:r>
              <a:rPr lang="en-US" dirty="0" err="1"/>
              <a:t>mer</a:t>
            </a:r>
            <a:r>
              <a:rPr lang="en-US" dirty="0"/>
              <a:t>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761871-2AF7-2268-D8C4-4F845631FB36}"/>
              </a:ext>
            </a:extLst>
          </p:cNvPr>
          <p:cNvSpPr txBox="1"/>
          <p:nvPr/>
        </p:nvSpPr>
        <p:spPr>
          <a:xfrm>
            <a:off x="7162800" y="152400"/>
            <a:ext cx="4743450" cy="1523494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400" i="1" dirty="0"/>
              <a:t>See </a:t>
            </a:r>
            <a:r>
              <a:rPr lang="en-US" sz="2400" i="1" dirty="0">
                <a:hlinkClick r:id="rId4"/>
              </a:rPr>
              <a:t>https://github.com/mstrout/ChapelForPythonProgrammersMay2023</a:t>
            </a:r>
            <a:r>
              <a:rPr lang="en-US" sz="2400" i="1" dirty="0"/>
              <a:t> for more info and for example code.</a:t>
            </a:r>
          </a:p>
        </p:txBody>
      </p:sp>
    </p:spTree>
    <p:extLst>
      <p:ext uri="{BB962C8B-B14F-4D97-AF65-F5344CB8AC3E}">
        <p14:creationId xmlns:p14="http://schemas.microsoft.com/office/powerpoint/2010/main" val="3431826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93E829-E023-AF2C-E2A6-464D18F68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199" y="914400"/>
            <a:ext cx="4378117" cy="11839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FE0E46-704C-9E71-1828-9A3AFA42365F}"/>
              </a:ext>
            </a:extLst>
          </p:cNvPr>
          <p:cNvSpPr txBox="1"/>
          <p:nvPr/>
        </p:nvSpPr>
        <p:spPr>
          <a:xfrm>
            <a:off x="7624528" y="374795"/>
            <a:ext cx="429926" cy="64017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3200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0FA92A-662E-86FE-9BA0-63F10C398563}"/>
              </a:ext>
            </a:extLst>
          </p:cNvPr>
          <p:cNvSpPr txBox="1"/>
          <p:nvPr/>
        </p:nvSpPr>
        <p:spPr>
          <a:xfrm>
            <a:off x="7624528" y="2291969"/>
            <a:ext cx="405880" cy="64017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3200" dirty="0"/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095402-E3AA-F114-8BEE-EBE226F7F3C0}"/>
              </a:ext>
            </a:extLst>
          </p:cNvPr>
          <p:cNvSpPr txBox="1"/>
          <p:nvPr/>
        </p:nvSpPr>
        <p:spPr>
          <a:xfrm>
            <a:off x="7624528" y="4495800"/>
            <a:ext cx="405880" cy="64017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3200" dirty="0"/>
              <a:t>C</a:t>
            </a:r>
          </a:p>
        </p:txBody>
      </p:sp>
      <p:pic>
        <p:nvPicPr>
          <p:cNvPr id="3" name="slide.url=https://www.polleverywhere.com/multiple_choice_polls/lTSK8xWe721nYqy63uBN1">
            <a:extLst>
              <a:ext uri="{FF2B5EF4-FFF2-40B4-BE49-F238E27FC236}">
                <a16:creationId xmlns:a16="http://schemas.microsoft.com/office/drawing/2014/main" id="{B3757741-4ADB-3F97-F775-F347C8D9F59D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7561028" cy="6794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50FF8F5-EFDD-4DFC-4520-63A5C080C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199" y="4931558"/>
            <a:ext cx="4378117" cy="16515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D3C684-0A33-E50A-0AE0-6FCD47827F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7018" y="2723624"/>
            <a:ext cx="4423174" cy="148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554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D0DA1-9018-10E0-BB48-CF7AC367DC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000" b="1" dirty="0"/>
              <a:t>See '</a:t>
            </a:r>
            <a:r>
              <a:rPr lang="en-US" sz="2000" b="1" dirty="0" err="1"/>
              <a:t>ExamplesInSlides</a:t>
            </a:r>
            <a:r>
              <a:rPr lang="en-US" sz="2000" b="1" dirty="0"/>
              <a:t>/</a:t>
            </a:r>
            <a:r>
              <a:rPr lang="en-US" sz="2000" b="1" dirty="0" err="1"/>
              <a:t>diffusion.chpl</a:t>
            </a:r>
            <a:r>
              <a:rPr lang="en-US" sz="2000" b="1" dirty="0"/>
              <a:t>' in the repository</a:t>
            </a:r>
          </a:p>
          <a:p>
            <a:r>
              <a:rPr lang="en-US" sz="2000" b="1" dirty="0"/>
              <a:t>Some things to try out with '</a:t>
            </a:r>
            <a:r>
              <a:rPr lang="en-US" sz="2000" b="1" dirty="0" err="1"/>
              <a:t>diffusion.chpl</a:t>
            </a:r>
            <a:r>
              <a:rPr lang="en-US" sz="2000" b="1" dirty="0"/>
              <a:t>'</a:t>
            </a:r>
            <a:endParaRPr lang="en-US" sz="2000" dirty="0">
              <a:solidFill>
                <a:srgbClr val="007ACC"/>
              </a:solidFill>
              <a:latin typeface="Source Sans Pro" panose="020B0503030403020204" pitchFamily="34" charset="0"/>
            </a:endParaRPr>
          </a:p>
          <a:p>
            <a:pPr lvl="3"/>
            <a:r>
              <a:rPr lang="en-US" sz="2000" dirty="0" err="1"/>
              <a:t>chpl</a:t>
            </a:r>
            <a:r>
              <a:rPr lang="en-US" sz="2000" dirty="0"/>
              <a:t> </a:t>
            </a:r>
            <a:r>
              <a:rPr lang="en-US" sz="2000" dirty="0" err="1"/>
              <a:t>diffusion.chpl</a:t>
            </a:r>
            <a:endParaRPr lang="en-US" sz="2000" dirty="0"/>
          </a:p>
          <a:p>
            <a:pPr lvl="3"/>
            <a:r>
              <a:rPr lang="en-US" sz="2000" dirty="0"/>
              <a:t>./diffusion</a:t>
            </a:r>
          </a:p>
          <a:p>
            <a:pPr lvl="3"/>
            <a:endParaRPr lang="en-US" sz="2000" dirty="0"/>
          </a:p>
          <a:p>
            <a:pPr lvl="3"/>
            <a:r>
              <a:rPr lang="en-US" sz="2000" dirty="0"/>
              <a:t>--</a:t>
            </a:r>
            <a:r>
              <a:rPr lang="en-US" sz="2000" dirty="0" err="1"/>
              <a:t>xLen</a:t>
            </a:r>
            <a:r>
              <a:rPr lang="en-US" sz="2000" dirty="0"/>
              <a:t>=4 --</a:t>
            </a:r>
            <a:r>
              <a:rPr lang="en-US" sz="2000" dirty="0" err="1"/>
              <a:t>yLen</a:t>
            </a:r>
            <a:r>
              <a:rPr lang="en-US" sz="2000" dirty="0"/>
              <a:t>=4 --</a:t>
            </a:r>
            <a:r>
              <a:rPr lang="en-US" sz="2000" dirty="0" err="1"/>
              <a:t>nx</a:t>
            </a:r>
            <a:r>
              <a:rPr lang="en-US" sz="2000" dirty="0"/>
              <a:t>=61 --</a:t>
            </a:r>
            <a:r>
              <a:rPr lang="en-US" sz="2000" dirty="0" err="1"/>
              <a:t>ny</a:t>
            </a:r>
            <a:r>
              <a:rPr lang="en-US" sz="2000" dirty="0"/>
              <a:t>=61  # doubles the size of the domain </a:t>
            </a:r>
          </a:p>
          <a:p>
            <a:pPr lvl="3"/>
            <a:r>
              <a:rPr lang="en-US" sz="2000" dirty="0"/>
              <a:t>                                   # along each dimension, keeping the </a:t>
            </a:r>
          </a:p>
          <a:p>
            <a:pPr lvl="3"/>
            <a:r>
              <a:rPr lang="en-US" sz="2000" dirty="0"/>
              <a:t>                                   # density of points the same</a:t>
            </a:r>
          </a:p>
          <a:p>
            <a:pPr lvl="3"/>
            <a:endParaRPr lang="en-US" sz="2000" dirty="0"/>
          </a:p>
          <a:p>
            <a:pPr lvl="3"/>
            <a:r>
              <a:rPr lang="en-US" sz="2000" dirty="0"/>
              <a:t>--nu=0.025                         # reduces the fluid viscosity</a:t>
            </a:r>
          </a:p>
          <a:p>
            <a:pPr lvl="3"/>
            <a:endParaRPr lang="en-US" sz="2000" dirty="0"/>
          </a:p>
          <a:p>
            <a:pPr lvl="3"/>
            <a:r>
              <a:rPr lang="en-US" sz="2000" dirty="0"/>
              <a:t>--</a:t>
            </a:r>
            <a:r>
              <a:rPr lang="en-US" sz="2000" dirty="0" err="1"/>
              <a:t>nt</a:t>
            </a:r>
            <a:r>
              <a:rPr lang="en-US" sz="2000" dirty="0"/>
              <a:t>=100                           # twice as many timesteps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84ED-CA7F-4348-BEDA-0C2B47057E9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205699" marR="0" lvl="0" indent="-205699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3"/>
              </a:buBlip>
              <a:tabLst/>
              <a:defRPr/>
            </a:pPr>
            <a:fld id="{A6A718CD-1F60-478A-BCD3-0DF9B7590A9B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3"/>
                </a:buBlip>
                <a:tabLst/>
                <a:defRPr/>
              </a:pPr>
              <a:t>22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43" y="391852"/>
            <a:ext cx="6877057" cy="401362"/>
          </a:xfrm>
        </p:spPr>
        <p:txBody>
          <a:bodyPr/>
          <a:lstStyle/>
          <a:p>
            <a:r>
              <a:rPr lang="en-US" dirty="0"/>
              <a:t>2D Diffusion Partial Differential Equation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D0A3EF-7032-5355-9235-4490DA3FED50}"/>
              </a:ext>
            </a:extLst>
          </p:cNvPr>
          <p:cNvSpPr txBox="1"/>
          <p:nvPr/>
        </p:nvSpPr>
        <p:spPr>
          <a:xfrm>
            <a:off x="7162800" y="152400"/>
            <a:ext cx="4743450" cy="1523494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400" i="1" dirty="0"/>
              <a:t>See </a:t>
            </a:r>
            <a:r>
              <a:rPr lang="en-US" sz="2400" i="1" dirty="0">
                <a:hlinkClick r:id="rId4"/>
              </a:rPr>
              <a:t>https://github.com/mstrout/ChapelForPythonProgrammersMay2023</a:t>
            </a:r>
            <a:r>
              <a:rPr lang="en-US" sz="2400" i="1" dirty="0"/>
              <a:t> for more info and for example code.</a:t>
            </a:r>
          </a:p>
        </p:txBody>
      </p:sp>
    </p:spTree>
    <p:extLst>
      <p:ext uri="{BB962C8B-B14F-4D97-AF65-F5344CB8AC3E}">
        <p14:creationId xmlns:p14="http://schemas.microsoft.com/office/powerpoint/2010/main" val="2557759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7465D-680D-8AF9-9F42-4BCE923024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054D08-D82D-B67E-9732-C3C94E3BB2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sP2IVEQEAabAXvGwxH6Lw">
            <a:extLst>
              <a:ext uri="{FF2B5EF4-FFF2-40B4-BE49-F238E27FC236}">
                <a16:creationId xmlns:a16="http://schemas.microsoft.com/office/drawing/2014/main" id="{71935127-4D23-4C3A-451C-AF34E1D206B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24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D0DA1-9018-10E0-BB48-CF7AC367DC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5751" y="999160"/>
            <a:ext cx="6877050" cy="5096839"/>
          </a:xfrm>
        </p:spPr>
        <p:txBody>
          <a:bodyPr/>
          <a:lstStyle/>
          <a:p>
            <a:r>
              <a:rPr lang="en-US" sz="2000" b="1" dirty="0"/>
              <a:t>See '</a:t>
            </a:r>
            <a:r>
              <a:rPr lang="en-US" sz="2000" b="1" dirty="0" err="1"/>
              <a:t>ExamplesInSlides</a:t>
            </a:r>
            <a:r>
              <a:rPr lang="en-US" sz="2000" b="1" dirty="0"/>
              <a:t>/</a:t>
            </a:r>
            <a:r>
              <a:rPr lang="en-US" sz="2000" b="1" dirty="0" err="1"/>
              <a:t>writelnExamples.chpl</a:t>
            </a:r>
            <a:r>
              <a:rPr lang="en-US" sz="2000" b="1" dirty="0"/>
              <a:t>' in the repository</a:t>
            </a:r>
          </a:p>
          <a:p>
            <a:r>
              <a:rPr lang="en-US" sz="2000" b="1" dirty="0"/>
              <a:t>Key points</a:t>
            </a:r>
          </a:p>
          <a:p>
            <a:pPr lvl="1"/>
            <a:r>
              <a:rPr lang="en-US" sz="1800" dirty="0"/>
              <a:t>The Chapel compiler provides default '</a:t>
            </a:r>
            <a:r>
              <a:rPr lang="en-US" sz="1800" dirty="0" err="1"/>
              <a:t>writeThis</a:t>
            </a:r>
            <a:r>
              <a:rPr lang="en-US" sz="1800" dirty="0"/>
              <a:t>' routines for every standard library and user-defined datatype</a:t>
            </a:r>
          </a:p>
          <a:p>
            <a:pPr lvl="1"/>
            <a:r>
              <a:rPr lang="en-US" sz="1800" dirty="0"/>
              <a:t>This helps enable "</a:t>
            </a:r>
            <a:r>
              <a:rPr lang="en-US" sz="1800" dirty="0" err="1"/>
              <a:t>printf</a:t>
            </a:r>
            <a:r>
              <a:rPr lang="en-US" sz="1800" dirty="0"/>
              <a:t>" debugging through the use of '</a:t>
            </a:r>
            <a:r>
              <a:rPr lang="en-US" sz="1800" dirty="0" err="1"/>
              <a:t>writeln</a:t>
            </a:r>
            <a:r>
              <a:rPr lang="en-US" sz="1800" dirty="0"/>
              <a:t>' calls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84ED-CA7F-4348-BEDA-0C2B47057E9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205699" marR="0" lvl="0" indent="-205699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3"/>
              </a:buBlip>
              <a:tabLst/>
              <a:defRPr/>
            </a:pPr>
            <a:fld id="{A6A718CD-1F60-478A-BCD3-0DF9B7590A9B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3"/>
                </a:buBlip>
                <a:tabLst/>
                <a:defRPr/>
              </a:pPr>
              <a:t>24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43" y="391852"/>
            <a:ext cx="6877057" cy="401362"/>
          </a:xfrm>
        </p:spPr>
        <p:txBody>
          <a:bodyPr/>
          <a:lstStyle/>
          <a:p>
            <a:r>
              <a:rPr lang="en-US" dirty="0"/>
              <a:t>Writing Out Everything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8F1D53-7042-1113-6D1C-263683AD4ABE}"/>
              </a:ext>
            </a:extLst>
          </p:cNvPr>
          <p:cNvSpPr txBox="1"/>
          <p:nvPr/>
        </p:nvSpPr>
        <p:spPr>
          <a:xfrm>
            <a:off x="7162800" y="152400"/>
            <a:ext cx="4743450" cy="1523494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400" i="1" dirty="0"/>
              <a:t>See </a:t>
            </a:r>
            <a:r>
              <a:rPr lang="en-US" sz="2400" i="1" dirty="0">
                <a:hlinkClick r:id="rId4"/>
              </a:rPr>
              <a:t>https://github.com/mstrout/ChapelForPythonProgrammersMay2023</a:t>
            </a:r>
            <a:r>
              <a:rPr lang="en-US" sz="2400" i="1" dirty="0"/>
              <a:t> for more info and for example code.</a:t>
            </a:r>
          </a:p>
        </p:txBody>
      </p:sp>
    </p:spTree>
    <p:extLst>
      <p:ext uri="{BB962C8B-B14F-4D97-AF65-F5344CB8AC3E}">
        <p14:creationId xmlns:p14="http://schemas.microsoft.com/office/powerpoint/2010/main" val="2538491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Multiple Files Using </a:t>
            </a:r>
            <a:r>
              <a:rPr lang="en-US" dirty="0" err="1"/>
              <a:t>PArallelism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0C539-7CE9-E84B-9B0F-4FFE24ABBCAD}"/>
              </a:ext>
            </a:extLst>
          </p:cNvPr>
          <p:cNvSpPr/>
          <p:nvPr/>
        </p:nvSpPr>
        <p:spPr>
          <a:xfrm>
            <a:off x="380999" y="1387019"/>
            <a:ext cx="6277872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use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FileSystem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config const</a:t>
            </a:r>
            <a:r>
              <a:rPr lang="en-US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“</a:t>
            </a:r>
            <a:r>
              <a:rPr lang="en-U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DataDir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”</a:t>
            </a:r>
            <a:r>
              <a:rPr lang="en-US" b="1" dirty="0">
                <a:solidFill>
                  <a:srgbClr val="000090"/>
                </a:solidFill>
                <a:latin typeface="Courier New" panose="02070309020205020404" pitchFamily="49" charset="0"/>
                <a:cs typeface="Courier New" pitchFamily="49" charset="0"/>
              </a:rPr>
              <a:t>;              </a:t>
            </a:r>
          </a:p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b="1" dirty="0">
                <a:solidFill>
                  <a:srgbClr val="000090"/>
                </a:solidFill>
                <a:latin typeface="Courier New" panose="02070309020205020404" pitchFamily="49" charset="0"/>
                <a:cs typeface="Courier New" pitchFamily="49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fList</a:t>
            </a:r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findFiles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b="1" dirty="0">
                <a:solidFill>
                  <a:srgbClr val="000090"/>
                </a:solidFill>
                <a:latin typeface="Courier New" panose="02070309020205020404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filenames 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 </a:t>
            </a:r>
          </a:p>
          <a:p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Block.createArray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(0..#</a:t>
            </a:r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fList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.size,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string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filenames 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fList</a:t>
            </a:r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dirty="0">
              <a:solidFill>
                <a:srgbClr val="000090"/>
              </a:solidFill>
              <a:latin typeface="Courier New" panose="02070309020205020404" pitchFamily="49" charset="0"/>
              <a:cs typeface="Courier New" pitchFamily="49" charset="0"/>
            </a:endParaRPr>
          </a:p>
          <a:p>
            <a:endParaRPr lang="en-US" b="1" dirty="0">
              <a:solidFill>
                <a:srgbClr val="000090"/>
              </a:solidFill>
              <a:latin typeface="Courier New" panose="02070309020205020404" pitchFamily="49" charset="0"/>
              <a:cs typeface="Courier New" pitchFamily="49" charset="0"/>
            </a:endParaRPr>
          </a:p>
          <a:p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+mn-lt"/>
                <a:ea typeface="+mn-ea"/>
                <a:cs typeface="Courier New" panose="02070309020205020404" pitchFamily="49" charset="0"/>
              </a:rPr>
              <a:t>// per file word count</a:t>
            </a:r>
            <a:endParaRPr lang="en-US" b="1" dirty="0">
              <a:solidFill>
                <a:srgbClr val="000090"/>
              </a:solidFill>
              <a:latin typeface="Courier New" panose="02070309020205020404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forall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>
                <a:solidFill>
                  <a:srgbClr val="00009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filenames</a:t>
            </a:r>
            <a:r>
              <a:rPr lang="en-US" dirty="0">
                <a:solidFill>
                  <a:srgbClr val="00009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endParaRPr lang="en-US" b="1" dirty="0">
              <a:solidFill>
                <a:schemeClr val="accent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 ...</a:t>
            </a:r>
          </a:p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+mn-lt"/>
                <a:ea typeface="+mn-ea"/>
                <a:cs typeface="Courier New" panose="02070309020205020404" pitchFamily="49" charset="0"/>
              </a:rPr>
              <a:t>// code from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+mn-lt"/>
                <a:ea typeface="+mn-ea"/>
                <a:cs typeface="Courier New" panose="02070309020205020404" pitchFamily="49" charset="0"/>
              </a:rPr>
              <a:t>kmer.chpl</a:t>
            </a:r>
            <a:endParaRPr lang="en-US" b="1" dirty="0">
              <a:solidFill>
                <a:srgbClr val="000090"/>
              </a:solidFill>
              <a:latin typeface="Courier New" panose="02070309020205020404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 ...</a:t>
            </a:r>
            <a:endParaRPr lang="en-U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57C75162-E2E6-3140-A5C2-E7831E9F83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2856" y="6301811"/>
            <a:ext cx="684344" cy="365125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25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91314-4769-EB4E-B1A9-31392C544433}"/>
              </a:ext>
            </a:extLst>
          </p:cNvPr>
          <p:cNvSpPr/>
          <p:nvPr/>
        </p:nvSpPr>
        <p:spPr>
          <a:xfrm>
            <a:off x="381000" y="1017687"/>
            <a:ext cx="35814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parfilekmer.chpl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4129F6-2E1C-4940-93AD-A7B9A7C86CD9}"/>
              </a:ext>
            </a:extLst>
          </p:cNvPr>
          <p:cNvSpPr/>
          <p:nvPr/>
        </p:nvSpPr>
        <p:spPr>
          <a:xfrm>
            <a:off x="6658871" y="974048"/>
            <a:ext cx="5228329" cy="92333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prompt&gt;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chpl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--fast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parfilekmer.chpl</a:t>
            </a:r>
            <a:endParaRPr lang="en-US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prompt&gt; 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parfilekmer</a:t>
            </a:r>
            <a:endParaRPr lang="en-US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prompt&gt; 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parfilekmer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nl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</a:t>
            </a:r>
            <a:endParaRPr lang="en-US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Process 8">
            <a:extLst>
              <a:ext uri="{FF2B5EF4-FFF2-40B4-BE49-F238E27FC236}">
                <a16:creationId xmlns:a16="http://schemas.microsoft.com/office/drawing/2014/main" id="{38E14066-6DDB-5548-9B54-B5CD0EC4876F}"/>
              </a:ext>
            </a:extLst>
          </p:cNvPr>
          <p:cNvSpPr/>
          <p:nvPr/>
        </p:nvSpPr>
        <p:spPr bwMode="ltGray">
          <a:xfrm>
            <a:off x="7623090" y="2645725"/>
            <a:ext cx="3730710" cy="1295400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Shared and Distributed-Memory Parallelism using </a:t>
            </a:r>
            <a:r>
              <a:rPr lang="en-US" dirty="0" err="1">
                <a:solidFill>
                  <a:schemeClr val="bg1"/>
                </a:solidFill>
              </a:rPr>
              <a:t>forall</a:t>
            </a:r>
            <a:r>
              <a:rPr lang="en-US" dirty="0">
                <a:solidFill>
                  <a:schemeClr val="bg1"/>
                </a:solidFill>
              </a:rPr>
              <a:t>, a distributed array, and command line options to indicate number of locales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48682E-ACD8-9748-ABC4-F435522125AE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3657600" y="3293425"/>
            <a:ext cx="3965490" cy="440375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540C528-ECBA-9E4E-9B14-4238865B9FBE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9488445" y="1941017"/>
            <a:ext cx="188955" cy="704708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611A288-B655-7245-B7ED-BF7727037BD6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5791200" y="2819400"/>
            <a:ext cx="1831890" cy="474025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354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D0DA1-9018-10E0-BB48-CF7AC367DC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000" b="1" dirty="0"/>
              <a:t>See '</a:t>
            </a:r>
            <a:r>
              <a:rPr lang="en-US" sz="2000" b="1" dirty="0" err="1"/>
              <a:t>ExamplesInSlides</a:t>
            </a:r>
            <a:r>
              <a:rPr lang="en-US" sz="2000" b="1" dirty="0"/>
              <a:t>/</a:t>
            </a:r>
            <a:r>
              <a:rPr lang="en-US" sz="2000" b="1" dirty="0" err="1"/>
              <a:t>parfilekmer.chpl</a:t>
            </a:r>
            <a:r>
              <a:rPr lang="en-US" sz="2000" b="1" dirty="0"/>
              <a:t>' in the repository</a:t>
            </a:r>
          </a:p>
          <a:p>
            <a:endParaRPr lang="en-US" sz="2000" b="1" dirty="0"/>
          </a:p>
          <a:p>
            <a:r>
              <a:rPr lang="en-US" sz="2000" b="1" dirty="0"/>
              <a:t>Some things to try out with '</a:t>
            </a:r>
            <a:r>
              <a:rPr lang="en-US" sz="2000" b="1" dirty="0" err="1"/>
              <a:t>parfilekmer.chpl</a:t>
            </a:r>
            <a:r>
              <a:rPr lang="en-US" sz="2000" b="1" dirty="0"/>
              <a:t>'</a:t>
            </a:r>
            <a:endParaRPr lang="en-US" sz="2000" dirty="0">
              <a:solidFill>
                <a:srgbClr val="007ACC"/>
              </a:solidFill>
              <a:latin typeface="Source Sans Pro" panose="020B0503030403020204" pitchFamily="34" charset="0"/>
            </a:endParaRPr>
          </a:p>
          <a:p>
            <a:pPr lvl="3"/>
            <a:r>
              <a:rPr lang="en-US" sz="1800" dirty="0"/>
              <a:t># put more and bigger files into </a:t>
            </a:r>
            <a:r>
              <a:rPr lang="en-US" sz="1800" dirty="0" err="1"/>
              <a:t>DataDir</a:t>
            </a:r>
            <a:r>
              <a:rPr lang="en-US" sz="1800" dirty="0"/>
              <a:t>/</a:t>
            </a:r>
          </a:p>
          <a:p>
            <a:pPr lvl="3"/>
            <a:r>
              <a:rPr lang="en-US" sz="1800" dirty="0"/>
              <a:t># or set the config const </a:t>
            </a:r>
            <a:r>
              <a:rPr lang="en-US" sz="1800" dirty="0" err="1"/>
              <a:t>dir</a:t>
            </a:r>
            <a:r>
              <a:rPr lang="en-US" sz="1800" dirty="0"/>
              <a:t> to something else</a:t>
            </a:r>
          </a:p>
          <a:p>
            <a:pPr lvl="3"/>
            <a:r>
              <a:rPr lang="en-US" sz="1800" dirty="0" err="1"/>
              <a:t>chpl</a:t>
            </a:r>
            <a:r>
              <a:rPr lang="en-US" sz="1800" dirty="0"/>
              <a:t> </a:t>
            </a:r>
            <a:r>
              <a:rPr lang="en-US" sz="1800" dirty="0" err="1"/>
              <a:t>parfilekmer.chpl</a:t>
            </a:r>
            <a:endParaRPr lang="en-US" sz="1800" dirty="0"/>
          </a:p>
          <a:p>
            <a:pPr lvl="3"/>
            <a:r>
              <a:rPr lang="en-US" sz="1800" dirty="0"/>
              <a:t>./</a:t>
            </a:r>
            <a:r>
              <a:rPr lang="en-US" sz="1800" dirty="0" err="1"/>
              <a:t>parfilekmer</a:t>
            </a:r>
            <a:r>
              <a:rPr lang="en-US" sz="1800" dirty="0"/>
              <a:t> --</a:t>
            </a:r>
            <a:r>
              <a:rPr lang="en-US" sz="1800" dirty="0" err="1"/>
              <a:t>dir</a:t>
            </a:r>
            <a:r>
              <a:rPr lang="en-US" sz="1800" dirty="0"/>
              <a:t>="</a:t>
            </a:r>
            <a:r>
              <a:rPr lang="en-US" sz="1800" dirty="0" err="1"/>
              <a:t>SomethingElse</a:t>
            </a:r>
            <a:r>
              <a:rPr lang="en-US" sz="1800" dirty="0"/>
              <a:t>/"</a:t>
            </a:r>
          </a:p>
          <a:p>
            <a:pPr lvl="3"/>
            <a:endParaRPr lang="en-US" sz="1800" dirty="0"/>
          </a:p>
          <a:p>
            <a:pPr lvl="3"/>
            <a:r>
              <a:rPr lang="en-US" sz="1800" dirty="0"/>
              <a:t>./</a:t>
            </a:r>
            <a:r>
              <a:rPr lang="en-US" sz="1800" dirty="0" err="1"/>
              <a:t>parfilekmer</a:t>
            </a:r>
            <a:r>
              <a:rPr lang="en-US" sz="1800" dirty="0"/>
              <a:t> –-k=10                       # can also change k</a:t>
            </a:r>
          </a:p>
          <a:p>
            <a:pPr lvl="3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84ED-CA7F-4348-BEDA-0C2B47057E9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205699" marR="0" lvl="0" indent="-205699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3"/>
              </a:buBlip>
              <a:tabLst/>
              <a:defRPr/>
            </a:pPr>
            <a:fld id="{A6A718CD-1F60-478A-BCD3-0DF9B7590A9B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3"/>
                </a:buBlip>
                <a:tabLst/>
                <a:defRPr/>
              </a:pPr>
              <a:t>26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43" y="391852"/>
            <a:ext cx="6877057" cy="401362"/>
          </a:xfrm>
        </p:spPr>
        <p:txBody>
          <a:bodyPr/>
          <a:lstStyle/>
          <a:p>
            <a:r>
              <a:rPr lang="en-US" dirty="0"/>
              <a:t>Processing Files in Parallel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92CAC-B88C-B74B-E705-5F4F1DA358F5}"/>
              </a:ext>
            </a:extLst>
          </p:cNvPr>
          <p:cNvSpPr txBox="1"/>
          <p:nvPr/>
        </p:nvSpPr>
        <p:spPr>
          <a:xfrm>
            <a:off x="7162800" y="152400"/>
            <a:ext cx="4743450" cy="1523494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400" i="1" dirty="0"/>
              <a:t>See </a:t>
            </a:r>
            <a:r>
              <a:rPr lang="en-US" sz="2400" i="1" dirty="0">
                <a:hlinkClick r:id="rId4"/>
              </a:rPr>
              <a:t>https://github.com/mstrout/ChapelForPythonProgrammersMay2023</a:t>
            </a:r>
            <a:r>
              <a:rPr lang="en-US" sz="2400" i="1" dirty="0"/>
              <a:t> for more info and for example code.</a:t>
            </a:r>
          </a:p>
        </p:txBody>
      </p:sp>
    </p:spTree>
    <p:extLst>
      <p:ext uri="{BB962C8B-B14F-4D97-AF65-F5344CB8AC3E}">
        <p14:creationId xmlns:p14="http://schemas.microsoft.com/office/powerpoint/2010/main" val="3623558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A8D12-7F0D-8BEC-64E3-C882E3A189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992EF6-20F4-A8B2-12FF-7C739142E0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ehk8pcDciUhQy0KVOKKv6">
            <a:extLst>
              <a:ext uri="{FF2B5EF4-FFF2-40B4-BE49-F238E27FC236}">
                <a16:creationId xmlns:a16="http://schemas.microsoft.com/office/drawing/2014/main" id="{0AE38296-873A-9D6D-F9A4-8F850335FA3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74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D0DA1-9018-10E0-BB48-CF7AC367DC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000" b="1" dirty="0"/>
              <a:t>See '</a:t>
            </a:r>
            <a:r>
              <a:rPr lang="en-US" sz="2000" b="1" dirty="0" err="1"/>
              <a:t>image_analysis_example</a:t>
            </a:r>
            <a:r>
              <a:rPr lang="en-US" sz="2000" b="1" dirty="0"/>
              <a:t>/' subdirectory in the repository</a:t>
            </a:r>
          </a:p>
          <a:p>
            <a:pPr lvl="1"/>
            <a:r>
              <a:rPr lang="en-US" sz="1800" dirty="0"/>
              <a:t>Coral reef diversity analysis written by Scott Bachman</a:t>
            </a:r>
          </a:p>
          <a:p>
            <a:pPr lvl="1"/>
            <a:r>
              <a:rPr lang="en-US" sz="1800" dirty="0"/>
              <a:t>Calls out to </a:t>
            </a:r>
            <a:r>
              <a:rPr lang="en-US" sz="1800" dirty="0" err="1"/>
              <a:t>libpng</a:t>
            </a:r>
            <a:r>
              <a:rPr lang="en-US" sz="1800" dirty="0"/>
              <a:t> to read and write PNG files</a:t>
            </a:r>
          </a:p>
          <a:p>
            <a:pPr lvl="1"/>
            <a:r>
              <a:rPr lang="en-US" sz="1800" dirty="0"/>
              <a:t>Uses distributed and shared memory parallelism</a:t>
            </a:r>
          </a:p>
          <a:p>
            <a:pPr marL="228600" lvl="1" indent="0">
              <a:buNone/>
            </a:pPr>
            <a:endParaRPr lang="en-US" sz="1800" dirty="0"/>
          </a:p>
          <a:p>
            <a:r>
              <a:rPr lang="en-US" sz="2000" b="1" dirty="0"/>
              <a:t>'</a:t>
            </a:r>
            <a:r>
              <a:rPr lang="en-US" sz="2000" b="1" dirty="0" err="1"/>
              <a:t>image_analysis_example</a:t>
            </a:r>
            <a:r>
              <a:rPr lang="en-US" sz="2000" b="1" dirty="0"/>
              <a:t>/</a:t>
            </a:r>
            <a:r>
              <a:rPr lang="en-US" sz="2000" b="1" dirty="0" err="1"/>
              <a:t>README.md</a:t>
            </a:r>
            <a:r>
              <a:rPr lang="en-US" sz="2000" b="1" dirty="0"/>
              <a:t>' explains how to compile and run it</a:t>
            </a:r>
          </a:p>
          <a:p>
            <a:endParaRPr lang="en-US" sz="2000" b="1" dirty="0"/>
          </a:p>
          <a:p>
            <a:r>
              <a:rPr lang="en-US" sz="2000" b="1" dirty="0"/>
              <a:t>Some things to try out when running 'main'</a:t>
            </a:r>
            <a:endParaRPr lang="en-US" sz="2000" dirty="0">
              <a:solidFill>
                <a:srgbClr val="007ACC"/>
              </a:solidFill>
              <a:latin typeface="Source Sans Pro" panose="020B0503030403020204" pitchFamily="34" charset="0"/>
            </a:endParaRPr>
          </a:p>
          <a:p>
            <a:pPr lvl="3"/>
            <a:r>
              <a:rPr lang="en-US" dirty="0"/>
              <a:t>./main -</a:t>
            </a:r>
            <a:r>
              <a:rPr lang="en-US" dirty="0" err="1"/>
              <a:t>nl</a:t>
            </a:r>
            <a:r>
              <a:rPr lang="en-US" dirty="0"/>
              <a:t> 4 --</a:t>
            </a:r>
            <a:r>
              <a:rPr lang="en-US" dirty="0" err="1"/>
              <a:t>inname</a:t>
            </a:r>
            <a:r>
              <a:rPr lang="en-US" dirty="0"/>
              <a:t>=Roatan_benthic_r3_gray.png --</a:t>
            </a:r>
            <a:r>
              <a:rPr lang="en-US" dirty="0" err="1"/>
              <a:t>outname</a:t>
            </a:r>
            <a:r>
              <a:rPr lang="en-US" dirty="0"/>
              <a:t>=out1.png --radius=10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./main -</a:t>
            </a:r>
            <a:r>
              <a:rPr lang="en-US" dirty="0" err="1"/>
              <a:t>nl</a:t>
            </a:r>
            <a:r>
              <a:rPr lang="en-US" dirty="0"/>
              <a:t> 4 --</a:t>
            </a:r>
            <a:r>
              <a:rPr lang="en-US" dirty="0" err="1"/>
              <a:t>inname</a:t>
            </a:r>
            <a:r>
              <a:rPr lang="en-US" dirty="0"/>
              <a:t>=Roatan_benthic_r3_gray.png --</a:t>
            </a:r>
            <a:r>
              <a:rPr lang="en-US" dirty="0" err="1"/>
              <a:t>outname</a:t>
            </a:r>
            <a:r>
              <a:rPr lang="en-US" dirty="0"/>
              <a:t>=out2.png --radius=100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# Can also change the number of locales, but only up to the -N number given to </a:t>
            </a:r>
            <a:r>
              <a:rPr lang="en-US" dirty="0" err="1"/>
              <a:t>salloc</a:t>
            </a:r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84ED-CA7F-4348-BEDA-0C2B47057E9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205699" marR="0" lvl="0" indent="-205699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3"/>
              </a:buBlip>
              <a:tabLst/>
              <a:defRPr/>
            </a:pPr>
            <a:fld id="{A6A718CD-1F60-478A-BCD3-0DF9B7590A9B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3"/>
                </a:buBlip>
                <a:tabLst/>
                <a:defRPr/>
              </a:pPr>
              <a:t>28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43" y="391852"/>
            <a:ext cx="6877057" cy="401362"/>
          </a:xfrm>
        </p:spPr>
        <p:txBody>
          <a:bodyPr/>
          <a:lstStyle/>
          <a:p>
            <a:r>
              <a:rPr lang="en-US" dirty="0"/>
              <a:t>Image Processing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CC245C-3FC9-9952-B163-727D506DF52D}"/>
              </a:ext>
            </a:extLst>
          </p:cNvPr>
          <p:cNvSpPr txBox="1"/>
          <p:nvPr/>
        </p:nvSpPr>
        <p:spPr>
          <a:xfrm>
            <a:off x="7162800" y="152400"/>
            <a:ext cx="4743450" cy="1523494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400" i="1" dirty="0"/>
              <a:t>See </a:t>
            </a:r>
            <a:r>
              <a:rPr lang="en-US" sz="2400" i="1" dirty="0">
                <a:hlinkClick r:id="rId4"/>
              </a:rPr>
              <a:t>https://github.com/mstrout/ChapelForPythonProgrammersMay2023</a:t>
            </a:r>
            <a:r>
              <a:rPr lang="en-US" sz="2400" i="1" dirty="0"/>
              <a:t> for more info and for example code.</a:t>
            </a:r>
          </a:p>
        </p:txBody>
      </p:sp>
    </p:spTree>
    <p:extLst>
      <p:ext uri="{BB962C8B-B14F-4D97-AF65-F5344CB8AC3E}">
        <p14:creationId xmlns:p14="http://schemas.microsoft.com/office/powerpoint/2010/main" val="6920003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ABFF2B-FF7A-CB4E-83FE-4511A61BDB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5751" y="999160"/>
            <a:ext cx="6496049" cy="5096839"/>
          </a:xfrm>
        </p:spPr>
        <p:txBody>
          <a:bodyPr/>
          <a:lstStyle/>
          <a:p>
            <a:r>
              <a:rPr lang="en-US" sz="2400" b="1" dirty="0"/>
              <a:t>Generate code for GPUs</a:t>
            </a:r>
          </a:p>
          <a:p>
            <a:pPr lvl="1"/>
            <a:r>
              <a:rPr lang="en-US" dirty="0"/>
              <a:t>Support for NVIDIA and AMD GPUs</a:t>
            </a:r>
          </a:p>
          <a:p>
            <a:pPr lvl="1"/>
            <a:r>
              <a:rPr lang="en-US" dirty="0"/>
              <a:t>Exploring Intel support</a:t>
            </a:r>
            <a:endParaRPr lang="en-US" sz="800" dirty="0"/>
          </a:p>
          <a:p>
            <a:r>
              <a:rPr lang="en-US" sz="2400" b="1" dirty="0"/>
              <a:t>Chapel code calling CUDA examples</a:t>
            </a:r>
          </a:p>
          <a:p>
            <a:pPr lvl="1"/>
            <a:r>
              <a:rPr lang="en-US" sz="1800" dirty="0">
                <a:hlinkClick r:id="rId3"/>
              </a:rPr>
              <a:t>https://github.com/chapel-lang/chapel/blob/main/test/gpu/interop/stream/streamChpl.chpl</a:t>
            </a:r>
            <a:endParaRPr lang="en-US" sz="1800" dirty="0"/>
          </a:p>
          <a:p>
            <a:pPr lvl="1"/>
            <a:r>
              <a:rPr lang="en-US" sz="1800" dirty="0">
                <a:hlinkClick r:id="rId4"/>
              </a:rPr>
              <a:t>https://github.com/chapel-lang/chapel/blob/main/test/gpu/interop/cuBLAS/cuBLAS.chpl</a:t>
            </a:r>
            <a:endParaRPr lang="en-US" sz="1800" dirty="0"/>
          </a:p>
          <a:p>
            <a:r>
              <a:rPr lang="en-US" sz="2400" b="1" dirty="0"/>
              <a:t>Key concepts</a:t>
            </a:r>
          </a:p>
          <a:p>
            <a:pPr lvl="1"/>
            <a:r>
              <a:rPr lang="en-US" dirty="0"/>
              <a:t>Using the 'locale' concept to indicate execution and data allocation on GPUs</a:t>
            </a:r>
          </a:p>
          <a:p>
            <a:pPr lvl="1"/>
            <a:r>
              <a:rPr lang="en-US" dirty="0"/>
              <a:t>'</a:t>
            </a:r>
            <a:r>
              <a:rPr lang="en-US" dirty="0" err="1"/>
              <a:t>forall</a:t>
            </a:r>
            <a:r>
              <a:rPr lang="en-US" dirty="0"/>
              <a:t>' and 'foreach' loops will be converted to kernels</a:t>
            </a:r>
          </a:p>
          <a:p>
            <a:pPr lvl="1"/>
            <a:r>
              <a:rPr lang="en-US" dirty="0"/>
              <a:t>Arrays declared in 'on </a:t>
            </a:r>
            <a:r>
              <a:rPr lang="en-US" dirty="0" err="1"/>
              <a:t>here.gpus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]' blocks are allocated on the GPU</a:t>
            </a:r>
            <a:endParaRPr lang="en-US" b="1" dirty="0"/>
          </a:p>
          <a:p>
            <a:r>
              <a:rPr lang="en-US" sz="2400" b="1" dirty="0"/>
              <a:t>For more info...</a:t>
            </a:r>
          </a:p>
          <a:p>
            <a:pPr lvl="1"/>
            <a:r>
              <a:rPr lang="en-US" dirty="0">
                <a:hlinkClick r:id="rId5"/>
              </a:rPr>
              <a:t>https://chapel-lang.org/docs/technotes/gpu.html</a:t>
            </a:r>
            <a:endParaRPr lang="en-US" dirty="0"/>
          </a:p>
          <a:p>
            <a:pPr lvl="1"/>
            <a:endParaRPr lang="en-US" sz="800" dirty="0"/>
          </a:p>
          <a:p>
            <a:pPr marL="228600" lvl="1" indent="0">
              <a:buNone/>
            </a:pPr>
            <a:endParaRPr lang="en-US" sz="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F8825-7A53-A544-97CA-0471FE4C10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205699" marR="0" lvl="0" indent="-205699" algn="l" defTabSz="108842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6"/>
              </a:buBlip>
              <a:tabLst/>
              <a:defRPr/>
            </a:pPr>
            <a:fld id="{104FC826-72BB-4AF1-BA01-A94F7396A7DC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108842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6"/>
                </a:buBlip>
                <a:tabLst/>
                <a:defRPr/>
              </a:pPr>
              <a:t>29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B287EC2-7797-B745-B466-93D515F62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Support in Chapel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DCDD29E-420A-AF43-AFBD-FCA3A56F5E1D}"/>
              </a:ext>
            </a:extLst>
          </p:cNvPr>
          <p:cNvSpPr txBox="1">
            <a:spLocks/>
          </p:cNvSpPr>
          <p:nvPr/>
        </p:nvSpPr>
        <p:spPr>
          <a:xfrm>
            <a:off x="6781800" y="909924"/>
            <a:ext cx="5334000" cy="49489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1">
                <a:lumMod val="75000"/>
              </a:schemeClr>
            </a:solidFill>
            <a:miter lim="800000"/>
          </a:ln>
        </p:spPr>
        <p:txBody>
          <a:bodyPr vert="horz" lIns="91440" tIns="91440" rIns="91440" bIns="9144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•"/>
              <a:defRPr sz="2200" kern="1200">
                <a:solidFill>
                  <a:schemeClr val="tx1"/>
                </a:solidFill>
                <a:latin typeface="MetricHPE" panose="020B0503030202060203" pitchFamily="34" charset="0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SzPct val="90000"/>
              <a:buFont typeface="" panose="020B0303030202060203" pitchFamily="34" charset="0"/>
              <a:buChar char="•"/>
              <a:defRPr sz="2000" kern="1200">
                <a:solidFill>
                  <a:schemeClr val="tx1"/>
                </a:solidFill>
                <a:latin typeface="MetricHPE" panose="020B0503030202060203" pitchFamily="34" charset="0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800" kern="1200">
                <a:solidFill>
                  <a:schemeClr val="tx1"/>
                </a:solidFill>
                <a:latin typeface="MetricHPE" panose="020B0503030202060203" pitchFamily="34" charset="0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None/>
              <a:defRPr sz="16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4pPr>
            <a:lvl5pPr marL="739775" indent="-1270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tabLst/>
              <a:defRPr sz="1600" kern="1200">
                <a:solidFill>
                  <a:schemeClr val="tx1"/>
                </a:solidFill>
                <a:latin typeface="MetricHPE" panose="020B0503030202060203" pitchFamily="34" charset="0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use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800" b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GpuDiagnostics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800" b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startGpuDiagnostics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endParaRPr kumimoji="0" lang="en-US" sz="1800" b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var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630EA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operateOn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630EA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  <a:p>
            <a:pPr marL="0" indent="0"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 if </a:t>
            </a:r>
            <a:r>
              <a:rPr kumimoji="0" lang="en-US" sz="1800" b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here.gpus.size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&gt;0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then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here</a:t>
            </a:r>
            <a:r>
              <a:rPr kumimoji="0" lang="en-US" sz="1800" b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.gpus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  <a:defRPr/>
            </a:pPr>
            <a:r>
              <a:rPr lang="en-US" sz="1800" i="0" dirty="0">
                <a:solidFill>
                  <a:srgbClr val="0D5265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        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else 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here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,];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endParaRPr kumimoji="0" lang="en-US" sz="1800" b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1A982"/>
                </a:solidFill>
                <a:effectLst/>
                <a:uLnTx/>
                <a:uFillTx/>
                <a:latin typeface="+mn-lt"/>
                <a:cs typeface="Courier New" panose="02070309020205020404" pitchFamily="49" charset="0"/>
              </a:rPr>
              <a:t>// Same code can run on GPU or CPU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coforall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loc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in </a:t>
            </a:r>
            <a:r>
              <a:rPr kumimoji="0" lang="en-US" sz="1800" b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operateOn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do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on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loc {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var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630EA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 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: [1..10]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int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foreach 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 in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do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a+=1;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800" b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writeln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(A);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endParaRPr kumimoji="0" lang="en-US" sz="1800" b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800" b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stopGpuDiagnostics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800" b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writeln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800" b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getGpuDiagnostics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261302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Chapel is a general-purpose programming language that provides</a:t>
            </a:r>
          </a:p>
          <a:p>
            <a:pPr marL="363466" lvl="1" indent="0">
              <a:buNone/>
            </a:pPr>
            <a:r>
              <a:rPr lang="en-US" sz="2400" b="1" dirty="0"/>
              <a:t>ease of parallel programming,</a:t>
            </a:r>
          </a:p>
          <a:p>
            <a:pPr marL="363466" lvl="1" indent="0">
              <a:buNone/>
            </a:pPr>
            <a:r>
              <a:rPr lang="en-US" sz="2400" b="1" dirty="0"/>
              <a:t>high performance, </a:t>
            </a:r>
            <a:r>
              <a:rPr lang="en-US" sz="2400" dirty="0"/>
              <a:t>and</a:t>
            </a:r>
          </a:p>
          <a:p>
            <a:pPr marL="363466" lvl="1" indent="0">
              <a:buNone/>
            </a:pPr>
            <a:r>
              <a:rPr lang="en-US" sz="2400" b="1" dirty="0"/>
              <a:t>portability.</a:t>
            </a:r>
          </a:p>
          <a:p>
            <a:pPr marL="363466" lvl="1" indent="0">
              <a:buNone/>
            </a:pPr>
            <a:endParaRPr lang="en-US" sz="2400" dirty="0"/>
          </a:p>
          <a:p>
            <a:pPr marL="134866" indent="0">
              <a:buNone/>
            </a:pPr>
            <a:r>
              <a:rPr lang="en-US" sz="2600" dirty="0"/>
              <a:t>And is being used in applications in various ways:</a:t>
            </a:r>
          </a:p>
          <a:p>
            <a:pPr marL="363466" lvl="1" indent="0">
              <a:buNone/>
            </a:pPr>
            <a:r>
              <a:rPr lang="en-US" sz="2400" b="1" dirty="0"/>
              <a:t>refactoring</a:t>
            </a:r>
            <a:r>
              <a:rPr lang="en-US" sz="2400" dirty="0"/>
              <a:t> existing codes,</a:t>
            </a:r>
          </a:p>
          <a:p>
            <a:pPr marL="363466" lvl="1" indent="0">
              <a:buNone/>
            </a:pPr>
            <a:r>
              <a:rPr lang="en-US" sz="2400" b="1" dirty="0"/>
              <a:t>developing</a:t>
            </a:r>
            <a:r>
              <a:rPr lang="en-US" sz="2400" dirty="0"/>
              <a:t> new codes,</a:t>
            </a:r>
          </a:p>
          <a:p>
            <a:pPr marL="363466" lvl="1" indent="0">
              <a:buNone/>
            </a:pPr>
            <a:r>
              <a:rPr lang="en-US" sz="2400" dirty="0"/>
              <a:t>serving high performance to Python codes </a:t>
            </a:r>
            <a:r>
              <a:rPr lang="en-US" sz="2400" b="1" dirty="0"/>
              <a:t>(Chapel server with Python client), </a:t>
            </a:r>
            <a:r>
              <a:rPr lang="en-US" sz="2400" dirty="0"/>
              <a:t>and</a:t>
            </a:r>
          </a:p>
          <a:p>
            <a:pPr marL="363466" lvl="1" indent="0">
              <a:buNone/>
            </a:pPr>
            <a:r>
              <a:rPr lang="en-US" sz="2400" b="1" dirty="0"/>
              <a:t>providing distributed and shared memory parallelism </a:t>
            </a:r>
            <a:r>
              <a:rPr lang="en-US" sz="2400" dirty="0"/>
              <a:t>for existing codes.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84ED-CA7F-4348-BEDA-0C2B47057E9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205699" marR="0" lvl="0" indent="-205699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3"/>
              </a:buBlip>
              <a:tabLst/>
              <a:defRPr/>
            </a:pPr>
            <a:fld id="{A6A718CD-1F60-478A-BCD3-0DF9B7590A9B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3"/>
                </a:buBlip>
                <a:tabLst/>
                <a:defRPr/>
              </a:pPr>
              <a:t>3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Chapel Programming Language</a:t>
            </a:r>
          </a:p>
        </p:txBody>
      </p:sp>
    </p:spTree>
    <p:extLst>
      <p:ext uri="{BB962C8B-B14F-4D97-AF65-F5344CB8AC3E}">
        <p14:creationId xmlns:p14="http://schemas.microsoft.com/office/powerpoint/2010/main" val="290729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Stream Triad: Shared Memory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380999" y="1387019"/>
            <a:ext cx="6781801" cy="20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config var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n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 1_000_000,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      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alpha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 0.01;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var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B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C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: [1..n]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real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A = B + alpha * C;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50B62-FF4E-BD49-99D3-59D4534D720A}"/>
              </a:ext>
            </a:extLst>
          </p:cNvPr>
          <p:cNvSpPr/>
          <p:nvPr/>
        </p:nvSpPr>
        <p:spPr>
          <a:xfrm>
            <a:off x="381000" y="1017687"/>
            <a:ext cx="175044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stream-</a:t>
            </a:r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ep.chpl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sp>
        <p:nvSpPr>
          <p:cNvPr id="7" name="Process 6">
            <a:extLst>
              <a:ext uri="{FF2B5EF4-FFF2-40B4-BE49-F238E27FC236}">
                <a16:creationId xmlns:a16="http://schemas.microsoft.com/office/drawing/2014/main" id="{D1F28EB0-4831-CB43-8343-700D2F15B7A5}"/>
              </a:ext>
            </a:extLst>
          </p:cNvPr>
          <p:cNvSpPr/>
          <p:nvPr/>
        </p:nvSpPr>
        <p:spPr bwMode="ltGray">
          <a:xfrm>
            <a:off x="7696200" y="2246876"/>
            <a:ext cx="3200400" cy="609600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Declare three arrays of size ‘n’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B912227-295F-7342-8F88-BF7EE800B0E1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487594" y="2551676"/>
            <a:ext cx="3208606" cy="402539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0467A2-68C1-F643-8C85-EA1E8BF084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30</a:t>
            </a:fld>
            <a:endParaRPr lang="en-US" dirty="0"/>
          </a:p>
        </p:txBody>
      </p:sp>
      <p:sp>
        <p:nvSpPr>
          <p:cNvPr id="18" name="Process 17">
            <a:extLst>
              <a:ext uri="{FF2B5EF4-FFF2-40B4-BE49-F238E27FC236}">
                <a16:creationId xmlns:a16="http://schemas.microsoft.com/office/drawing/2014/main" id="{C2645089-203A-BA4E-A6D4-D4CB155D0ED2}"/>
              </a:ext>
            </a:extLst>
          </p:cNvPr>
          <p:cNvSpPr/>
          <p:nvPr/>
        </p:nvSpPr>
        <p:spPr bwMode="ltGray">
          <a:xfrm>
            <a:off x="7315200" y="4458724"/>
            <a:ext cx="4077428" cy="1219200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So far, this is simply a multi-core program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Nothing refers to remote locales (nodes),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explicitly or implicitly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3930DDC-1A0E-824A-B9F5-C1843B994E2F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3516923" y="3235569"/>
            <a:ext cx="4179277" cy="11723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rocess 30">
            <a:extLst>
              <a:ext uri="{FF2B5EF4-FFF2-40B4-BE49-F238E27FC236}">
                <a16:creationId xmlns:a16="http://schemas.microsoft.com/office/drawing/2014/main" id="{19CB1F63-2B39-1440-8085-03C3E32990A4}"/>
              </a:ext>
            </a:extLst>
          </p:cNvPr>
          <p:cNvSpPr/>
          <p:nvPr/>
        </p:nvSpPr>
        <p:spPr bwMode="ltGray">
          <a:xfrm>
            <a:off x="7696200" y="3048000"/>
            <a:ext cx="3200399" cy="609600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Whole-array operations compute Stream Triad in parallel</a:t>
            </a:r>
          </a:p>
        </p:txBody>
      </p:sp>
    </p:spTree>
    <p:extLst>
      <p:ext uri="{BB962C8B-B14F-4D97-AF65-F5344CB8AC3E}">
        <p14:creationId xmlns:p14="http://schemas.microsoft.com/office/powerpoint/2010/main" val="100771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 animBg="1"/>
      <p:bldP spid="3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Stream Triad: Distributed Memory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380999" y="1387019"/>
            <a:ext cx="6781801" cy="25853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config var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n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 1_000_000,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      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alpha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 0.01;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coforall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loc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Locales</a:t>
            </a:r>
            <a:r>
              <a:rPr lang="en-US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loc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var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B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C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: [1..n]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real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A = B + alpha * C;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}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50B62-FF4E-BD49-99D3-59D4534D720A}"/>
              </a:ext>
            </a:extLst>
          </p:cNvPr>
          <p:cNvSpPr/>
          <p:nvPr/>
        </p:nvSpPr>
        <p:spPr>
          <a:xfrm>
            <a:off x="381000" y="1017687"/>
            <a:ext cx="175044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stream-</a:t>
            </a:r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ep.chpl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A7D94C-AE38-9442-9525-2562C6E5AA09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1905000" y="2633511"/>
            <a:ext cx="5791200" cy="34487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rocess 14">
            <a:extLst>
              <a:ext uri="{FF2B5EF4-FFF2-40B4-BE49-F238E27FC236}">
                <a16:creationId xmlns:a16="http://schemas.microsoft.com/office/drawing/2014/main" id="{81F31419-FB31-7243-AF07-4543CB703E71}"/>
              </a:ext>
            </a:extLst>
          </p:cNvPr>
          <p:cNvSpPr/>
          <p:nvPr/>
        </p:nvSpPr>
        <p:spPr bwMode="ltGray">
          <a:xfrm>
            <a:off x="7696200" y="2425025"/>
            <a:ext cx="3147390" cy="416972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have each task run ‘on’ its locale</a:t>
            </a:r>
          </a:p>
        </p:txBody>
      </p:sp>
      <p:sp>
        <p:nvSpPr>
          <p:cNvPr id="25" name="Process 24">
            <a:extLst>
              <a:ext uri="{FF2B5EF4-FFF2-40B4-BE49-F238E27FC236}">
                <a16:creationId xmlns:a16="http://schemas.microsoft.com/office/drawing/2014/main" id="{4C2A0570-3EFF-8A47-AFED-A21C6D92F622}"/>
              </a:ext>
            </a:extLst>
          </p:cNvPr>
          <p:cNvSpPr/>
          <p:nvPr/>
        </p:nvSpPr>
        <p:spPr bwMode="ltGray">
          <a:xfrm>
            <a:off x="7696200" y="2982257"/>
            <a:ext cx="3506656" cy="522943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then run multi-core Stream, as before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2B252D-5C7E-334B-AD05-C2C888753635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4495801" y="3186646"/>
            <a:ext cx="3200399" cy="57083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2CB782-51BB-394F-8186-F3DA2B371B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31</a:t>
            </a:fld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F7DB3EB-723E-F144-B933-0EB99BBA8CF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3581400" y="2012613"/>
            <a:ext cx="4114800" cy="263928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rocess 16">
            <a:extLst>
              <a:ext uri="{FF2B5EF4-FFF2-40B4-BE49-F238E27FC236}">
                <a16:creationId xmlns:a16="http://schemas.microsoft.com/office/drawing/2014/main" id="{B2B62792-9C44-0944-92D4-B505025CDAA3}"/>
              </a:ext>
            </a:extLst>
          </p:cNvPr>
          <p:cNvSpPr/>
          <p:nvPr/>
        </p:nvSpPr>
        <p:spPr bwMode="ltGray">
          <a:xfrm>
            <a:off x="7696200" y="1740461"/>
            <a:ext cx="3451207" cy="544303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array of locales (nodes)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on which this program is running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6DD51C9-A471-D944-BDA6-362BF042489A}"/>
              </a:ext>
            </a:extLst>
          </p:cNvPr>
          <p:cNvCxnSpPr>
            <a:cxnSpLocks/>
          </p:cNvCxnSpPr>
          <p:nvPr/>
        </p:nvCxnSpPr>
        <p:spPr>
          <a:xfrm flipV="1">
            <a:off x="1600200" y="1295400"/>
            <a:ext cx="6096000" cy="98114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rocess 18">
            <a:extLst>
              <a:ext uri="{FF2B5EF4-FFF2-40B4-BE49-F238E27FC236}">
                <a16:creationId xmlns:a16="http://schemas.microsoft.com/office/drawing/2014/main" id="{26DD78AD-4757-6B44-9663-FC75CB9BB3FC}"/>
              </a:ext>
            </a:extLst>
          </p:cNvPr>
          <p:cNvSpPr/>
          <p:nvPr/>
        </p:nvSpPr>
        <p:spPr bwMode="ltGray">
          <a:xfrm>
            <a:off x="7696200" y="990600"/>
            <a:ext cx="3352800" cy="609600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‘coforall’ loops execute each iteration as an independent task</a:t>
            </a:r>
          </a:p>
        </p:txBody>
      </p:sp>
      <p:sp>
        <p:nvSpPr>
          <p:cNvPr id="23" name="Process 22">
            <a:extLst>
              <a:ext uri="{FF2B5EF4-FFF2-40B4-BE49-F238E27FC236}">
                <a16:creationId xmlns:a16="http://schemas.microsoft.com/office/drawing/2014/main" id="{96951E9E-CA59-3544-8A90-8E208D2B048C}"/>
              </a:ext>
            </a:extLst>
          </p:cNvPr>
          <p:cNvSpPr/>
          <p:nvPr/>
        </p:nvSpPr>
        <p:spPr bwMode="ltGray">
          <a:xfrm>
            <a:off x="7352572" y="4458724"/>
            <a:ext cx="4040056" cy="1219200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This is a CPU-only program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Nothing refers to GPUs,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explicitly or implicitly</a:t>
            </a:r>
          </a:p>
        </p:txBody>
      </p:sp>
    </p:spTree>
    <p:extLst>
      <p:ext uri="{BB962C8B-B14F-4D97-AF65-F5344CB8AC3E}">
        <p14:creationId xmlns:p14="http://schemas.microsoft.com/office/powerpoint/2010/main" val="380641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5" grpId="0" animBg="1"/>
      <p:bldP spid="17" grpId="0" animBg="1"/>
      <p:bldP spid="19" grpId="0" animBg="1"/>
      <p:bldP spid="2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Stream Triad: Distributed Memory, GPUs only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380999" y="1387019"/>
            <a:ext cx="6781801" cy="34163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config var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n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 1_000_000,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      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alpha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 0.01;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coforall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loc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Locales</a:t>
            </a:r>
            <a:r>
              <a:rPr lang="en-US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loc {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dirty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coforall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gpu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.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gpus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 on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/>
                <a:cs typeface="Courier New"/>
              </a:rPr>
              <a:t>gpu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    var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B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C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: [1..n]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real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 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A = B + alpha * C;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    }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}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50B62-FF4E-BD49-99D3-59D4534D720A}"/>
              </a:ext>
            </a:extLst>
          </p:cNvPr>
          <p:cNvSpPr/>
          <p:nvPr/>
        </p:nvSpPr>
        <p:spPr>
          <a:xfrm>
            <a:off x="381000" y="1017687"/>
            <a:ext cx="175044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stream-</a:t>
            </a:r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ep.chpl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2CB782-51BB-394F-8186-F3DA2B371B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32</a:t>
            </a:fld>
            <a:endParaRPr lang="en-US" dirty="0"/>
          </a:p>
        </p:txBody>
      </p:sp>
      <p:sp>
        <p:nvSpPr>
          <p:cNvPr id="23" name="Process 22">
            <a:extLst>
              <a:ext uri="{FF2B5EF4-FFF2-40B4-BE49-F238E27FC236}">
                <a16:creationId xmlns:a16="http://schemas.microsoft.com/office/drawing/2014/main" id="{96951E9E-CA59-3544-8A90-8E208D2B048C}"/>
              </a:ext>
            </a:extLst>
          </p:cNvPr>
          <p:cNvSpPr/>
          <p:nvPr/>
        </p:nvSpPr>
        <p:spPr bwMode="ltGray">
          <a:xfrm>
            <a:off x="7655758" y="4466047"/>
            <a:ext cx="4040056" cy="1219200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This is a GPU-only program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Nothing other than coordination code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runs on the CPUs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8605B34-2B12-BA48-918C-A25F4CBB32A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400800" y="3217140"/>
            <a:ext cx="1639028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rocess 20">
            <a:extLst>
              <a:ext uri="{FF2B5EF4-FFF2-40B4-BE49-F238E27FC236}">
                <a16:creationId xmlns:a16="http://schemas.microsoft.com/office/drawing/2014/main" id="{76D67581-C970-C149-8C27-C61255F2AD06}"/>
              </a:ext>
            </a:extLst>
          </p:cNvPr>
          <p:cNvSpPr/>
          <p:nvPr/>
        </p:nvSpPr>
        <p:spPr bwMode="ltGray">
          <a:xfrm>
            <a:off x="8039828" y="2776679"/>
            <a:ext cx="3352800" cy="880921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Use a similar ‘coforall’ + ‘on’ idiom to run a Triad concurrently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on each of this locale’s GPUs</a:t>
            </a:r>
          </a:p>
        </p:txBody>
      </p:sp>
    </p:spTree>
    <p:extLst>
      <p:ext uri="{BB962C8B-B14F-4D97-AF65-F5344CB8AC3E}">
        <p14:creationId xmlns:p14="http://schemas.microsoft.com/office/powerpoint/2010/main" val="49437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Stream Triad: Distributed Memory, GPUs AND CPUS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380999" y="1387019"/>
            <a:ext cx="6781801" cy="48013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config var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n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= 1_000_000,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      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alpha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= 0.01;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coforall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loc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Locales</a:t>
            </a:r>
            <a:r>
              <a:rPr lang="en-US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loc 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cobegin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  coforall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gpu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.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gpus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 on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/>
                <a:cs typeface="Courier New"/>
              </a:rPr>
              <a:t>gpu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    var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B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C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: [1..n]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real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  A = B + alpha * C;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}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    var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B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C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: [1..n]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real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  A = B + alpha * C;      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}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}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}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50B62-FF4E-BD49-99D3-59D4534D720A}"/>
              </a:ext>
            </a:extLst>
          </p:cNvPr>
          <p:cNvSpPr/>
          <p:nvPr/>
        </p:nvSpPr>
        <p:spPr>
          <a:xfrm>
            <a:off x="381000" y="1017687"/>
            <a:ext cx="175044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stream-</a:t>
            </a:r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ep.chpl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2CB782-51BB-394F-8186-F3DA2B371B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33</a:t>
            </a:fld>
            <a:endParaRPr lang="en-US" dirty="0"/>
          </a:p>
        </p:txBody>
      </p:sp>
      <p:sp>
        <p:nvSpPr>
          <p:cNvPr id="23" name="Process 22">
            <a:extLst>
              <a:ext uri="{FF2B5EF4-FFF2-40B4-BE49-F238E27FC236}">
                <a16:creationId xmlns:a16="http://schemas.microsoft.com/office/drawing/2014/main" id="{96951E9E-CA59-3544-8A90-8E208D2B048C}"/>
              </a:ext>
            </a:extLst>
          </p:cNvPr>
          <p:cNvSpPr/>
          <p:nvPr/>
        </p:nvSpPr>
        <p:spPr bwMode="ltGray">
          <a:xfrm>
            <a:off x="7657372" y="5235011"/>
            <a:ext cx="4040056" cy="668400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This program uses all CPUs and GPUs across all of your compute nodes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8605B34-2B12-BA48-918C-A25F4CBB32A2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2286000" y="1964461"/>
            <a:ext cx="5753828" cy="1007339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rocess 20">
            <a:extLst>
              <a:ext uri="{FF2B5EF4-FFF2-40B4-BE49-F238E27FC236}">
                <a16:creationId xmlns:a16="http://schemas.microsoft.com/office/drawing/2014/main" id="{76D67581-C970-C149-8C27-C61255F2AD06}"/>
              </a:ext>
            </a:extLst>
          </p:cNvPr>
          <p:cNvSpPr/>
          <p:nvPr/>
        </p:nvSpPr>
        <p:spPr bwMode="ltGray">
          <a:xfrm>
            <a:off x="8039828" y="1524000"/>
            <a:ext cx="3352800" cy="880921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‘cobegin { … }’ creates a task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per child statement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90FCF6-1594-084B-B295-85F4C8FA094D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6326056" y="3227042"/>
            <a:ext cx="1713772" cy="1043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rocess 13">
            <a:extLst>
              <a:ext uri="{FF2B5EF4-FFF2-40B4-BE49-F238E27FC236}">
                <a16:creationId xmlns:a16="http://schemas.microsoft.com/office/drawing/2014/main" id="{3EDB0824-3546-4E46-AE2D-6D38DC645E40}"/>
              </a:ext>
            </a:extLst>
          </p:cNvPr>
          <p:cNvSpPr/>
          <p:nvPr/>
        </p:nvSpPr>
        <p:spPr bwMode="ltGray">
          <a:xfrm>
            <a:off x="8039828" y="2982363"/>
            <a:ext cx="3352800" cy="489358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one task runs our multi-GPU triad</a:t>
            </a:r>
          </a:p>
        </p:txBody>
      </p:sp>
      <p:sp>
        <p:nvSpPr>
          <p:cNvPr id="15" name="Process 14">
            <a:extLst>
              <a:ext uri="{FF2B5EF4-FFF2-40B4-BE49-F238E27FC236}">
                <a16:creationId xmlns:a16="http://schemas.microsoft.com/office/drawing/2014/main" id="{B74FCE5B-D182-9F46-B1AA-1FDBDA302495}"/>
              </a:ext>
            </a:extLst>
          </p:cNvPr>
          <p:cNvSpPr/>
          <p:nvPr/>
        </p:nvSpPr>
        <p:spPr bwMode="ltGray">
          <a:xfrm>
            <a:off x="8001000" y="4311242"/>
            <a:ext cx="3352800" cy="489358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other runs the multi-CPU triad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AC1491C-F7A1-224F-9D74-D02F300A2200}"/>
              </a:ext>
            </a:extLst>
          </p:cNvPr>
          <p:cNvCxnSpPr>
            <a:cxnSpLocks/>
          </p:cNvCxnSpPr>
          <p:nvPr/>
        </p:nvCxnSpPr>
        <p:spPr>
          <a:xfrm>
            <a:off x="5048614" y="4561564"/>
            <a:ext cx="2913558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356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1" grpId="0" animBg="1"/>
      <p:bldP spid="14" grpId="0" animBg="1"/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Stream Triad: Distributed Memory, GPUs AND CPUS (refactor)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380999" y="1387019"/>
            <a:ext cx="6781801" cy="48013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config var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n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 1_000_000,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      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alpha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 0.01;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coforall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loc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Locales</a:t>
            </a:r>
            <a:r>
              <a:rPr lang="en-US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loc 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cobegin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  coforall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gpu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.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gpus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 on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/>
                <a:cs typeface="Courier New"/>
              </a:rPr>
              <a:t>gpu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{</a:t>
            </a:r>
            <a:endParaRPr lang="en-US" b="1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tx1"/>
                </a:solidFill>
                <a:latin typeface="Courier New"/>
                <a:cs typeface="Courier New"/>
              </a:rPr>
              <a:t>        </a:t>
            </a:r>
            <a:r>
              <a:rPr lang="en-US" dirty="0" err="1">
                <a:solidFill>
                  <a:schemeClr val="tx1"/>
                </a:solidFill>
                <a:latin typeface="Courier New"/>
                <a:cs typeface="Courier New"/>
              </a:rPr>
              <a:t>runTriad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();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    }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    </a:t>
            </a:r>
            <a:r>
              <a:rPr lang="en-US" dirty="0" err="1">
                <a:solidFill>
                  <a:schemeClr val="tx1"/>
                </a:solidFill>
                <a:latin typeface="Courier New"/>
                <a:cs typeface="Courier New"/>
              </a:rPr>
              <a:t>runTriad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();      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  }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}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}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tx1"/>
                </a:solidFill>
                <a:latin typeface="Courier New"/>
                <a:cs typeface="Courier New"/>
              </a:rPr>
              <a:t>proc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/>
                <a:cs typeface="Courier New"/>
              </a:rPr>
              <a:t>runTriad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()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var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B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C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: [1..n]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real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 A = B + alpha * C;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50B62-FF4E-BD49-99D3-59D4534D720A}"/>
              </a:ext>
            </a:extLst>
          </p:cNvPr>
          <p:cNvSpPr/>
          <p:nvPr/>
        </p:nvSpPr>
        <p:spPr>
          <a:xfrm>
            <a:off x="381000" y="1017687"/>
            <a:ext cx="175044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stream-</a:t>
            </a:r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ep.chpl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2CB782-51BB-394F-8186-F3DA2B371B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34</a:t>
            </a:fld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8605B34-2B12-BA48-918C-A25F4CBB32A2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2286000" y="1964461"/>
            <a:ext cx="5753828" cy="1007339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rocess 20">
            <a:extLst>
              <a:ext uri="{FF2B5EF4-FFF2-40B4-BE49-F238E27FC236}">
                <a16:creationId xmlns:a16="http://schemas.microsoft.com/office/drawing/2014/main" id="{76D67581-C970-C149-8C27-C61255F2AD06}"/>
              </a:ext>
            </a:extLst>
          </p:cNvPr>
          <p:cNvSpPr/>
          <p:nvPr/>
        </p:nvSpPr>
        <p:spPr bwMode="ltGray">
          <a:xfrm>
            <a:off x="8039828" y="1524000"/>
            <a:ext cx="3352800" cy="880921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‘cobegin { … }’ creates a task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per child statement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90FCF6-1594-084B-B295-85F4C8FA094D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6326056" y="3227042"/>
            <a:ext cx="1713772" cy="10436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rocess 13">
            <a:extLst>
              <a:ext uri="{FF2B5EF4-FFF2-40B4-BE49-F238E27FC236}">
                <a16:creationId xmlns:a16="http://schemas.microsoft.com/office/drawing/2014/main" id="{3EDB0824-3546-4E46-AE2D-6D38DC645E40}"/>
              </a:ext>
            </a:extLst>
          </p:cNvPr>
          <p:cNvSpPr/>
          <p:nvPr/>
        </p:nvSpPr>
        <p:spPr bwMode="ltGray">
          <a:xfrm>
            <a:off x="8039828" y="2982363"/>
            <a:ext cx="3352800" cy="489358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one task runs our multi-GPU triad</a:t>
            </a:r>
          </a:p>
        </p:txBody>
      </p:sp>
      <p:sp>
        <p:nvSpPr>
          <p:cNvPr id="15" name="Process 14">
            <a:extLst>
              <a:ext uri="{FF2B5EF4-FFF2-40B4-BE49-F238E27FC236}">
                <a16:creationId xmlns:a16="http://schemas.microsoft.com/office/drawing/2014/main" id="{B74FCE5B-D182-9F46-B1AA-1FDBDA302495}"/>
              </a:ext>
            </a:extLst>
          </p:cNvPr>
          <p:cNvSpPr/>
          <p:nvPr/>
        </p:nvSpPr>
        <p:spPr bwMode="ltGray">
          <a:xfrm>
            <a:off x="8001000" y="4311242"/>
            <a:ext cx="3352800" cy="489358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other runs the multi-CPU triad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AC1491C-F7A1-224F-9D74-D02F300A2200}"/>
              </a:ext>
            </a:extLst>
          </p:cNvPr>
          <p:cNvCxnSpPr>
            <a:cxnSpLocks/>
          </p:cNvCxnSpPr>
          <p:nvPr/>
        </p:nvCxnSpPr>
        <p:spPr>
          <a:xfrm>
            <a:off x="2971800" y="4038600"/>
            <a:ext cx="4990372" cy="522964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rocess 15">
            <a:extLst>
              <a:ext uri="{FF2B5EF4-FFF2-40B4-BE49-F238E27FC236}">
                <a16:creationId xmlns:a16="http://schemas.microsoft.com/office/drawing/2014/main" id="{861246B9-5520-B644-BEC3-F37238E4C097}"/>
              </a:ext>
            </a:extLst>
          </p:cNvPr>
          <p:cNvSpPr/>
          <p:nvPr/>
        </p:nvSpPr>
        <p:spPr bwMode="ltGray">
          <a:xfrm>
            <a:off x="8001000" y="5225642"/>
            <a:ext cx="3352800" cy="648722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compiler creates CPU and GPU versions of this procedure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C2EDDDB-DA98-8143-BBA2-8C81305EC4BB}"/>
              </a:ext>
            </a:extLst>
          </p:cNvPr>
          <p:cNvCxnSpPr>
            <a:cxnSpLocks/>
          </p:cNvCxnSpPr>
          <p:nvPr/>
        </p:nvCxnSpPr>
        <p:spPr>
          <a:xfrm>
            <a:off x="2971800" y="5155369"/>
            <a:ext cx="5029200" cy="40723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73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3ED98B-4DC6-E742-A04C-8A6075103D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Performance vs. reference versions has become increasingly competitive over the past 4 months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9D66B3-C9BA-8B4B-B28E-335BC75B0A4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35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35AB0D-56C2-3648-AFDE-B3A6689C7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Triad: Performance vs. Reference versions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D0B3B3-5B78-3943-9B45-3235C8786C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1200" y="1131571"/>
            <a:ext cx="5734048" cy="3440429"/>
          </a:xfrm>
          <a:prstGeom prst="rect">
            <a:avLst/>
          </a:prstGeom>
        </p:spPr>
      </p:pic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A39C685E-1E1D-E24D-8755-9C34CE80F14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" y="1716304"/>
            <a:ext cx="5105400" cy="242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674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D79487-711E-FB59-CC2F-26D4775497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b="1" dirty="0"/>
              <a:t>Primers</a:t>
            </a:r>
          </a:p>
          <a:p>
            <a:pPr lvl="1"/>
            <a:r>
              <a:rPr lang="en-US" dirty="0">
                <a:hlinkClick r:id="rId3"/>
              </a:rPr>
              <a:t>https://chapel-lang.org/docs/primers/index.html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Blog posts for Advent of Code</a:t>
            </a:r>
          </a:p>
          <a:p>
            <a:pPr lvl="1"/>
            <a:r>
              <a:rPr lang="en-US" dirty="0">
                <a:hlinkClick r:id="rId4"/>
              </a:rPr>
              <a:t>https://chapel-lang.org/blog/index.html</a:t>
            </a:r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r>
              <a:rPr lang="en-US" b="1" dirty="0"/>
              <a:t>Test directory in main repository</a:t>
            </a:r>
          </a:p>
          <a:p>
            <a:pPr lvl="1"/>
            <a:r>
              <a:rPr lang="en-US" dirty="0">
                <a:hlinkClick r:id="rId5"/>
              </a:rPr>
              <a:t>https://github.com/chapel-lang/chapel/tree/main/test</a:t>
            </a:r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E5734C-0C84-B09C-A4FF-04E2937A5D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6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6"/>
                </a:buBlip>
              </a:pPr>
              <a:t>36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B1FDE6-D560-1ABB-9C64-939711A47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Chapel Examples</a:t>
            </a:r>
          </a:p>
        </p:txBody>
      </p:sp>
    </p:spTree>
    <p:extLst>
      <p:ext uri="{BB962C8B-B14F-4D97-AF65-F5344CB8AC3E}">
        <p14:creationId xmlns:p14="http://schemas.microsoft.com/office/powerpoint/2010/main" val="3893486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8F2B0F-2B76-884E-AEA3-4429C9C325E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400" b="1" dirty="0"/>
              <a:t>Takeaways</a:t>
            </a:r>
          </a:p>
          <a:p>
            <a:pPr lvl="1"/>
            <a:r>
              <a:rPr lang="en-US" dirty="0"/>
              <a:t>Chapel is a general-purpose programming language designed to leverage parallelism</a:t>
            </a:r>
          </a:p>
          <a:p>
            <a:pPr lvl="1"/>
            <a:r>
              <a:rPr lang="en-US" dirty="0"/>
              <a:t>It is being used in some large production codes</a:t>
            </a:r>
          </a:p>
          <a:p>
            <a:pPr lvl="1"/>
            <a:r>
              <a:rPr lang="en-US" dirty="0"/>
              <a:t>Our team is responsive to user questions and would enjoy having you participate in our community</a:t>
            </a:r>
          </a:p>
          <a:p>
            <a:pPr lvl="1"/>
            <a:endParaRPr lang="en-US" sz="800" dirty="0"/>
          </a:p>
          <a:p>
            <a:r>
              <a:rPr lang="en-US" sz="2400" b="1" dirty="0"/>
              <a:t>How to get more help</a:t>
            </a:r>
          </a:p>
          <a:p>
            <a:pPr lvl="1"/>
            <a:r>
              <a:rPr lang="en-US" sz="2200" dirty="0"/>
              <a:t>Ask us questions on discourse, </a:t>
            </a:r>
            <a:r>
              <a:rPr lang="en-US" sz="2200" dirty="0" err="1"/>
              <a:t>gitter</a:t>
            </a:r>
            <a:r>
              <a:rPr lang="en-US" sz="2200" dirty="0"/>
              <a:t>, or stack overflow</a:t>
            </a:r>
          </a:p>
          <a:p>
            <a:pPr lvl="1"/>
            <a:r>
              <a:rPr lang="en-US" sz="2200" dirty="0"/>
              <a:t>Also feel free to email me at </a:t>
            </a:r>
            <a:r>
              <a:rPr lang="en-US" sz="2200" dirty="0" err="1"/>
              <a:t>michelle.strout@hpe.com</a:t>
            </a:r>
            <a:endParaRPr lang="en-US" sz="2200" dirty="0"/>
          </a:p>
          <a:p>
            <a:pPr marL="228600" lvl="1" indent="0">
              <a:buNone/>
            </a:pPr>
            <a:endParaRPr lang="en-US" sz="2200" dirty="0"/>
          </a:p>
          <a:p>
            <a:r>
              <a:rPr lang="en-US" sz="2400" b="1" dirty="0"/>
              <a:t>Engaging with the community</a:t>
            </a:r>
          </a:p>
          <a:p>
            <a:pPr lvl="1"/>
            <a:r>
              <a:rPr lang="en-US" dirty="0"/>
              <a:t>Share your sample codes with us and your research community!</a:t>
            </a:r>
          </a:p>
          <a:p>
            <a:pPr lvl="1"/>
            <a:r>
              <a:rPr lang="en-US" dirty="0"/>
              <a:t>Join us at our free, virtual workshop in June, </a:t>
            </a:r>
            <a:r>
              <a:rPr lang="en-US" dirty="0">
                <a:hlinkClick r:id="rId3"/>
              </a:rPr>
              <a:t>https://chapel-lang.org/CHIUW.html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2E719B-6BF1-5949-B671-5DA5FA6B8C6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4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4"/>
                </a:buBlip>
              </a:pPr>
              <a:t>37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0DDBA4-908D-6243-ABF8-9C2C0C7C2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Summary</a:t>
            </a:r>
          </a:p>
        </p:txBody>
      </p:sp>
    </p:spTree>
    <p:extLst>
      <p:ext uri="{BB962C8B-B14F-4D97-AF65-F5344CB8AC3E}">
        <p14:creationId xmlns:p14="http://schemas.microsoft.com/office/powerpoint/2010/main" val="16850113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8C0867-3F81-494C-8295-92D9735A41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Chapel homepage: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https://chapel-lang.org</a:t>
            </a:r>
            <a:endParaRPr lang="en-US" dirty="0"/>
          </a:p>
          <a:p>
            <a:pPr lvl="1"/>
            <a:r>
              <a:rPr lang="en-US" dirty="0"/>
              <a:t>(points to all other resources)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Social Media:</a:t>
            </a:r>
          </a:p>
          <a:p>
            <a:pPr lvl="1"/>
            <a:r>
              <a:rPr lang="en-US" dirty="0"/>
              <a:t>Twitter: </a:t>
            </a:r>
            <a:r>
              <a:rPr lang="en-US" dirty="0">
                <a:hlinkClick r:id="rId4"/>
              </a:rPr>
              <a:t>@ChapelLanguage</a:t>
            </a:r>
            <a:endParaRPr lang="en-US" dirty="0"/>
          </a:p>
          <a:p>
            <a:pPr lvl="1"/>
            <a:r>
              <a:rPr lang="en-US" dirty="0"/>
              <a:t>Facebook: </a:t>
            </a:r>
            <a:r>
              <a:rPr lang="en-US" dirty="0">
                <a:hlinkClick r:id="rId5"/>
              </a:rPr>
              <a:t>@ChapelLanguage</a:t>
            </a:r>
            <a:endParaRPr lang="en-US" dirty="0"/>
          </a:p>
          <a:p>
            <a:pPr lvl="1"/>
            <a:r>
              <a:rPr lang="en-US" dirty="0"/>
              <a:t>YouTube: </a:t>
            </a:r>
            <a:r>
              <a:rPr lang="en-US" sz="1600" dirty="0">
                <a:hlinkClick r:id="rId6"/>
              </a:rPr>
              <a:t>http://www.youtube.com/c/ChapelParallelProgrammingLanguage</a:t>
            </a:r>
            <a:r>
              <a:rPr lang="en-US" sz="1600" dirty="0"/>
              <a:t> 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Community Discussion / Support:</a:t>
            </a:r>
          </a:p>
          <a:p>
            <a:pPr lvl="1"/>
            <a:r>
              <a:rPr lang="en-US" dirty="0"/>
              <a:t>Discourse: </a:t>
            </a:r>
            <a:r>
              <a:rPr lang="en-US" dirty="0">
                <a:hlinkClick r:id="rId7"/>
              </a:rPr>
              <a:t>https://chapel.discourse.group/</a:t>
            </a:r>
            <a:endParaRPr lang="en-US" dirty="0"/>
          </a:p>
          <a:p>
            <a:pPr lvl="1"/>
            <a:r>
              <a:rPr lang="en-US" dirty="0" err="1"/>
              <a:t>Gitter</a:t>
            </a:r>
            <a:r>
              <a:rPr lang="en-US" dirty="0"/>
              <a:t>: </a:t>
            </a:r>
            <a:r>
              <a:rPr lang="en-US" dirty="0">
                <a:hlinkClick r:id="rId8"/>
              </a:rPr>
              <a:t>https://gitter.im/chapel-lang/chapel</a:t>
            </a:r>
            <a:r>
              <a:rPr lang="en-US" dirty="0"/>
              <a:t> </a:t>
            </a:r>
            <a:endParaRPr lang="en-US" b="1" dirty="0"/>
          </a:p>
          <a:p>
            <a:pPr lvl="1"/>
            <a:r>
              <a:rPr lang="en-US" dirty="0"/>
              <a:t>Stack Overflow: </a:t>
            </a:r>
            <a:r>
              <a:rPr lang="en-US" sz="1800" dirty="0">
                <a:hlinkClick r:id="rId9"/>
              </a:rPr>
              <a:t>https://stackoverflow.com/questions/tagged/chapel</a:t>
            </a:r>
            <a:endParaRPr lang="en-US" dirty="0"/>
          </a:p>
          <a:p>
            <a:pPr lvl="1"/>
            <a:r>
              <a:rPr lang="en-US" dirty="0"/>
              <a:t>GitHub Issues: </a:t>
            </a:r>
            <a:r>
              <a:rPr lang="en-US" dirty="0">
                <a:hlinkClick r:id="rId10"/>
              </a:rPr>
              <a:t>https://github.com/chapel-lang/chapel/issues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C8A274-DDE0-2341-AC71-900740647FA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205699" marR="0" lvl="0" indent="-205699" algn="l" defTabSz="108842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11"/>
              </a:buBlip>
              <a:tabLst/>
              <a:defRPr/>
            </a:pPr>
            <a:fld id="{104FC826-72BB-4AF1-BA01-A94F7396A7DC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108842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11"/>
                </a:buBlip>
                <a:tabLst/>
                <a:defRPr/>
              </a:pPr>
              <a:t>38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A29513-E95A-C148-BA92-1D880038A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Chapel Resources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533289C6-51FE-F342-B48E-EC261E5DE465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6600" y="1004342"/>
            <a:ext cx="4710029" cy="45212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4218988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67443-BDA3-9A4A-922D-4919A886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Chapel</a:t>
            </a:r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6AEE2CDC-1C57-BC43-A515-081F8FB53754}"/>
              </a:ext>
            </a:extLst>
          </p:cNvPr>
          <p:cNvSpPr txBox="1">
            <a:spLocks/>
          </p:cNvSpPr>
          <p:nvPr/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205699" indent="-205699" algn="l" defTabSz="914400" rtl="0" eaLnBrk="1" latinLnBrk="0" hangingPunct="1">
              <a:lnSpc>
                <a:spcPct val="90000"/>
              </a:lnSpc>
              <a:buSzPct val="120000"/>
              <a:buFontTx/>
              <a:buBlip>
                <a:blip r:embed="rId3"/>
              </a:buBlip>
              <a:defRPr sz="2000" kern="1200" cap="all" normalizeH="0" baseline="10000">
                <a:solidFill>
                  <a:schemeClr val="bg2"/>
                </a:solidFill>
                <a:latin typeface="MetricHPE" panose="020B050303020206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88421"/>
            <a:fld id="{104FC826-72BB-4AF1-BA01-A94F7396A7DC}" type="slidenum">
              <a:rPr lang="en-US" smtClean="0"/>
              <a:pPr defTabSz="1088421"/>
              <a:t>4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21D1BE-E06A-FF4E-8F4A-0109EF8750CD}"/>
              </a:ext>
            </a:extLst>
          </p:cNvPr>
          <p:cNvSpPr txBox="1"/>
          <p:nvPr/>
        </p:nvSpPr>
        <p:spPr>
          <a:xfrm>
            <a:off x="4188301" y="6301858"/>
            <a:ext cx="3815468" cy="33413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1050" dirty="0"/>
              <a:t>(images provided by their respective teams and used with permission)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F1CD6F6-B0F1-A049-B0F2-99785BF72D2B}"/>
              </a:ext>
            </a:extLst>
          </p:cNvPr>
          <p:cNvGrpSpPr/>
          <p:nvPr/>
        </p:nvGrpSpPr>
        <p:grpSpPr>
          <a:xfrm>
            <a:off x="245860" y="1000830"/>
            <a:ext cx="3034805" cy="1742370"/>
            <a:chOff x="93460" y="990600"/>
            <a:chExt cx="3034805" cy="174237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A4794AC-1D29-9C40-A9FE-1E28A7455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3445" y="990600"/>
              <a:ext cx="2054834" cy="1109337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1C2FD27-4C7C-2B48-B2FC-6B1D26F49022}"/>
                </a:ext>
              </a:extLst>
            </p:cNvPr>
            <p:cNvSpPr txBox="1"/>
            <p:nvPr/>
          </p:nvSpPr>
          <p:spPr>
            <a:xfrm>
              <a:off x="93460" y="2057400"/>
              <a:ext cx="3034805" cy="675570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b="1" dirty="0"/>
                <a:t>CHAMPS: 3D Unstructured CFD</a:t>
              </a:r>
            </a:p>
            <a:p>
              <a:pPr algn="ctr"/>
              <a:r>
                <a:rPr lang="en-US" sz="1100" dirty="0" err="1"/>
                <a:t>Laurendeau</a:t>
              </a:r>
              <a:r>
                <a:rPr lang="en-US" sz="1100" dirty="0"/>
                <a:t>, </a:t>
              </a:r>
              <a:r>
                <a:rPr lang="en-US" sz="1100" dirty="0" err="1"/>
                <a:t>Bourgault-Côté</a:t>
              </a:r>
              <a:r>
                <a:rPr lang="en-US" sz="1100" dirty="0"/>
                <a:t>, Parenteau, Plante, et al.</a:t>
              </a:r>
            </a:p>
            <a:p>
              <a:pPr algn="ctr"/>
              <a:r>
                <a:rPr lang="en-US" sz="1100" i="1" dirty="0"/>
                <a:t>École Polytechnique Montréal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A301492-81E3-394A-99BC-8FA44ED30A88}"/>
              </a:ext>
            </a:extLst>
          </p:cNvPr>
          <p:cNvGrpSpPr/>
          <p:nvPr/>
        </p:nvGrpSpPr>
        <p:grpSpPr>
          <a:xfrm>
            <a:off x="9022198" y="914400"/>
            <a:ext cx="2712602" cy="1828800"/>
            <a:chOff x="9296400" y="914400"/>
            <a:chExt cx="2712602" cy="1828800"/>
          </a:xfrm>
        </p:grpSpPr>
        <p:pic>
          <p:nvPicPr>
            <p:cNvPr id="4" name="Picture 3" descr="A picture containing table, computer, computer, blue&#10;&#10;Description automatically generated">
              <a:extLst>
                <a:ext uri="{FF2B5EF4-FFF2-40B4-BE49-F238E27FC236}">
                  <a16:creationId xmlns:a16="http://schemas.microsoft.com/office/drawing/2014/main" id="{B7183E10-505D-D648-A83C-1EC1167EE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37995" y="914400"/>
              <a:ext cx="1229413" cy="1229413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3DD82DF-6162-C142-80BC-7299E988ADE1}"/>
                </a:ext>
              </a:extLst>
            </p:cNvPr>
            <p:cNvSpPr txBox="1"/>
            <p:nvPr/>
          </p:nvSpPr>
          <p:spPr>
            <a:xfrm>
              <a:off x="9296400" y="2097254"/>
              <a:ext cx="2712602" cy="645946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b="1" dirty="0" err="1"/>
                <a:t>ChplUltra</a:t>
              </a:r>
              <a:r>
                <a:rPr lang="en-US" sz="1100" b="1" dirty="0"/>
                <a:t>: Simulating Ultralight Dark Matter</a:t>
              </a:r>
            </a:p>
            <a:p>
              <a:pPr algn="ctr">
                <a:lnSpc>
                  <a:spcPct val="90000"/>
                </a:lnSpc>
              </a:pPr>
              <a:r>
                <a:rPr lang="en-US" sz="1100" dirty="0"/>
                <a:t>Nikhil Padmanabhan, J. Luna </a:t>
              </a:r>
              <a:r>
                <a:rPr lang="en-US" sz="1100" dirty="0" err="1"/>
                <a:t>Zagorac</a:t>
              </a:r>
              <a:r>
                <a:rPr lang="en-US" sz="1100" dirty="0"/>
                <a:t>, et al.</a:t>
              </a:r>
            </a:p>
            <a:p>
              <a:pPr algn="ctr">
                <a:lnSpc>
                  <a:spcPct val="90000"/>
                </a:lnSpc>
              </a:pPr>
              <a:r>
                <a:rPr lang="en-US" sz="1100" i="1" dirty="0"/>
                <a:t>Yale University et al.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01A18EB-25A9-2B48-ACFF-486E44ADE1AB}"/>
              </a:ext>
            </a:extLst>
          </p:cNvPr>
          <p:cNvGrpSpPr/>
          <p:nvPr/>
        </p:nvGrpSpPr>
        <p:grpSpPr>
          <a:xfrm>
            <a:off x="3124200" y="1000830"/>
            <a:ext cx="3066865" cy="1742370"/>
            <a:chOff x="3294156" y="990600"/>
            <a:chExt cx="3066865" cy="1742370"/>
          </a:xfrm>
        </p:grpSpPr>
        <p:pic>
          <p:nvPicPr>
            <p:cNvPr id="17" name="Picture 16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979FC7BB-C483-7740-960D-2B0E79A72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19602" y="990600"/>
              <a:ext cx="2215972" cy="10867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240DED3-E16A-FB45-B1D7-C1912CB49C6A}"/>
                </a:ext>
              </a:extLst>
            </p:cNvPr>
            <p:cNvSpPr txBox="1"/>
            <p:nvPr/>
          </p:nvSpPr>
          <p:spPr>
            <a:xfrm>
              <a:off x="3294156" y="2057400"/>
              <a:ext cx="3066865" cy="675570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b="1" dirty="0"/>
                <a:t>Arkouda: Interactive Data Science at Massive Scale</a:t>
              </a:r>
            </a:p>
            <a:p>
              <a:pPr algn="ctr"/>
              <a:r>
                <a:rPr lang="en-US" sz="1100" dirty="0"/>
                <a:t>Mike Merrill, Bill Reus, et al.</a:t>
              </a:r>
            </a:p>
            <a:p>
              <a:pPr algn="ctr"/>
              <a:r>
                <a:rPr lang="en-US" sz="1100" i="1" dirty="0"/>
                <a:t>U.S. DoD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1427A1D-2FC7-B445-BA0A-32DF57C67795}"/>
              </a:ext>
            </a:extLst>
          </p:cNvPr>
          <p:cNvGrpSpPr/>
          <p:nvPr/>
        </p:nvGrpSpPr>
        <p:grpSpPr>
          <a:xfrm>
            <a:off x="6348677" y="1000830"/>
            <a:ext cx="2385589" cy="1742370"/>
            <a:chOff x="6635922" y="990600"/>
            <a:chExt cx="2385589" cy="1742370"/>
          </a:xfrm>
        </p:grpSpPr>
        <p:pic>
          <p:nvPicPr>
            <p:cNvPr id="12" name="Picture 11" descr="Diagram, shape, arrow&#10;&#10;Description automatically generated">
              <a:extLst>
                <a:ext uri="{FF2B5EF4-FFF2-40B4-BE49-F238E27FC236}">
                  <a16:creationId xmlns:a16="http://schemas.microsoft.com/office/drawing/2014/main" id="{83E6F754-7329-464C-9DBA-1A8232E6F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50142" y="990600"/>
              <a:ext cx="2157138" cy="1086767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171F38-301F-0540-91BB-40B96B1BFE6B}"/>
                </a:ext>
              </a:extLst>
            </p:cNvPr>
            <p:cNvSpPr txBox="1"/>
            <p:nvPr/>
          </p:nvSpPr>
          <p:spPr>
            <a:xfrm>
              <a:off x="6635922" y="2057400"/>
              <a:ext cx="2385589" cy="675570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b="1" dirty="0" err="1"/>
                <a:t>ChOp</a:t>
              </a:r>
              <a:r>
                <a:rPr lang="en-US" sz="1100" b="1" dirty="0"/>
                <a:t>: Chapel-based Optimization</a:t>
              </a:r>
            </a:p>
            <a:p>
              <a:pPr algn="ctr"/>
              <a:r>
                <a:rPr lang="en-US" sz="1100" dirty="0"/>
                <a:t>T. Carneiro, G. </a:t>
              </a:r>
              <a:r>
                <a:rPr lang="en-US" sz="1100" dirty="0" err="1"/>
                <a:t>Helbecque</a:t>
              </a:r>
              <a:r>
                <a:rPr lang="en-US" sz="1100" dirty="0"/>
                <a:t>, N. </a:t>
              </a:r>
              <a:r>
                <a:rPr lang="en-US" sz="1100" dirty="0" err="1"/>
                <a:t>Melab</a:t>
              </a:r>
              <a:r>
                <a:rPr lang="en-US" sz="1100" dirty="0"/>
                <a:t>, et al.</a:t>
              </a:r>
            </a:p>
            <a:p>
              <a:pPr algn="ctr"/>
              <a:r>
                <a:rPr lang="en-US" sz="1100" i="1" dirty="0"/>
                <a:t>INRIA, IMEC, et al.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6E07CE8-952A-004E-B115-F14540749A00}"/>
              </a:ext>
            </a:extLst>
          </p:cNvPr>
          <p:cNvGrpSpPr/>
          <p:nvPr/>
        </p:nvGrpSpPr>
        <p:grpSpPr>
          <a:xfrm>
            <a:off x="371696" y="4648200"/>
            <a:ext cx="2783133" cy="1576442"/>
            <a:chOff x="219296" y="4714353"/>
            <a:chExt cx="2783133" cy="157644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50980B0-836F-894B-A608-17D90A494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2469" y="4714353"/>
              <a:ext cx="2196786" cy="1007422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BFAFA13-BDCC-0249-8A66-D8EC793CB720}"/>
                </a:ext>
              </a:extLst>
            </p:cNvPr>
            <p:cNvSpPr txBox="1"/>
            <p:nvPr/>
          </p:nvSpPr>
          <p:spPr>
            <a:xfrm>
              <a:off x="219296" y="5632153"/>
              <a:ext cx="2783133" cy="658642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b="1" dirty="0"/>
                <a:t>Chapel-based Hydrological Model Calibration </a:t>
              </a:r>
              <a:br>
                <a:rPr lang="en-US" sz="1100" b="1" dirty="0"/>
              </a:br>
              <a:r>
                <a:rPr lang="en-US" sz="1100" dirty="0" err="1"/>
                <a:t>Marjan</a:t>
              </a:r>
              <a:r>
                <a:rPr lang="en-US" sz="1100" dirty="0"/>
                <a:t> </a:t>
              </a:r>
              <a:r>
                <a:rPr lang="en-US" sz="1100" dirty="0" err="1"/>
                <a:t>Asgari</a:t>
              </a:r>
              <a:r>
                <a:rPr lang="en-US" sz="1100" dirty="0"/>
                <a:t> et al.</a:t>
              </a:r>
            </a:p>
            <a:p>
              <a:pPr algn="ctr"/>
              <a:r>
                <a:rPr lang="en-US" sz="1100" i="1" dirty="0"/>
                <a:t>University of Guelph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B0B05DC-0473-4D46-8EF4-26BB3D1ABC94}"/>
              </a:ext>
            </a:extLst>
          </p:cNvPr>
          <p:cNvGrpSpPr/>
          <p:nvPr/>
        </p:nvGrpSpPr>
        <p:grpSpPr>
          <a:xfrm>
            <a:off x="9601200" y="4724400"/>
            <a:ext cx="1519968" cy="1200170"/>
            <a:chOff x="9892717" y="4779877"/>
            <a:chExt cx="1519968" cy="120017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F11BFB6-2BFB-5247-BC93-7278CD58A143}"/>
                </a:ext>
              </a:extLst>
            </p:cNvPr>
            <p:cNvSpPr/>
            <p:nvPr/>
          </p:nvSpPr>
          <p:spPr bwMode="ltGray">
            <a:xfrm>
              <a:off x="10010202" y="4779877"/>
              <a:ext cx="1284998" cy="771211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142AF78-F7F6-AB49-941A-E69DA584405A}"/>
                </a:ext>
              </a:extLst>
            </p:cNvPr>
            <p:cNvSpPr txBox="1"/>
            <p:nvPr/>
          </p:nvSpPr>
          <p:spPr>
            <a:xfrm>
              <a:off x="9892717" y="5638800"/>
              <a:ext cx="1519968" cy="341247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b="1" dirty="0"/>
                <a:t>Your Application Here?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22EF16D-156D-6843-9356-92B80A93A43B}"/>
              </a:ext>
            </a:extLst>
          </p:cNvPr>
          <p:cNvGrpSpPr/>
          <p:nvPr/>
        </p:nvGrpSpPr>
        <p:grpSpPr>
          <a:xfrm>
            <a:off x="6290162" y="4678555"/>
            <a:ext cx="2502609" cy="1563015"/>
            <a:chOff x="3576284" y="4744708"/>
            <a:chExt cx="2502609" cy="156301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A1D75C1-909F-D049-96BF-F55C6F9F6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17944" y="4744708"/>
              <a:ext cx="1819288" cy="84455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EBC9B46-7FFF-774F-A43E-9B8070BC71A5}"/>
                </a:ext>
              </a:extLst>
            </p:cNvPr>
            <p:cNvSpPr txBox="1"/>
            <p:nvPr/>
          </p:nvSpPr>
          <p:spPr>
            <a:xfrm>
              <a:off x="3576284" y="5632153"/>
              <a:ext cx="2502609" cy="675570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b="1" dirty="0"/>
                <a:t>CHGL: Chapel Hypergraph Library</a:t>
              </a:r>
            </a:p>
            <a:p>
              <a:pPr algn="ctr"/>
              <a:r>
                <a:rPr lang="en-US" sz="1100" dirty="0"/>
                <a:t>Louis Jenkins, Cliff Joslyn, </a:t>
              </a:r>
              <a:r>
                <a:rPr lang="en-US" sz="1100" dirty="0" err="1"/>
                <a:t>Jesun</a:t>
              </a:r>
              <a:r>
                <a:rPr lang="en-US" sz="1100" dirty="0"/>
                <a:t> Firoz, et al.</a:t>
              </a:r>
            </a:p>
            <a:p>
              <a:pPr algn="ctr"/>
              <a:r>
                <a:rPr lang="en-US" sz="1100" i="1" dirty="0"/>
                <a:t>PNNL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29AE7D-0E13-F740-8208-B34DA4EADE42}"/>
              </a:ext>
            </a:extLst>
          </p:cNvPr>
          <p:cNvGrpSpPr/>
          <p:nvPr/>
        </p:nvGrpSpPr>
        <p:grpSpPr>
          <a:xfrm>
            <a:off x="3294118" y="4702039"/>
            <a:ext cx="2727029" cy="1539531"/>
            <a:chOff x="6465197" y="4768192"/>
            <a:chExt cx="2727029" cy="1539531"/>
          </a:xfrm>
        </p:grpSpPr>
        <p:pic>
          <p:nvPicPr>
            <p:cNvPr id="26" name="Picture 25" descr="A picture containing logo, company name&#10;&#10;Description automatically generated">
              <a:extLst>
                <a:ext uri="{FF2B5EF4-FFF2-40B4-BE49-F238E27FC236}">
                  <a16:creationId xmlns:a16="http://schemas.microsoft.com/office/drawing/2014/main" id="{38B1ACB0-405F-2844-9F1A-BAA28DA4B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45823" y="4768192"/>
              <a:ext cx="2165776" cy="771211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7EC785A-FF0D-A940-B976-C4B5A2DD001A}"/>
                </a:ext>
              </a:extLst>
            </p:cNvPr>
            <p:cNvSpPr txBox="1"/>
            <p:nvPr/>
          </p:nvSpPr>
          <p:spPr>
            <a:xfrm>
              <a:off x="6465197" y="5632153"/>
              <a:ext cx="2727029" cy="675570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b="1" dirty="0" err="1"/>
                <a:t>CrayAI</a:t>
              </a:r>
              <a:r>
                <a:rPr lang="en-US" sz="1100" b="1" dirty="0"/>
                <a:t> </a:t>
              </a:r>
              <a:r>
                <a:rPr lang="en-US" sz="1100" b="1" dirty="0" err="1"/>
                <a:t>HyperParameter</a:t>
              </a:r>
              <a:r>
                <a:rPr lang="en-US" sz="1100" b="1" dirty="0"/>
                <a:t> Optimization (HPO)</a:t>
              </a:r>
            </a:p>
            <a:p>
              <a:pPr algn="ctr"/>
              <a:r>
                <a:rPr lang="en-US" sz="1100" dirty="0"/>
                <a:t>Ben Albrecht et al.</a:t>
              </a:r>
            </a:p>
            <a:p>
              <a:pPr algn="ctr"/>
              <a:r>
                <a:rPr lang="en-US" sz="1100" i="1" dirty="0"/>
                <a:t>Cray Inc. / HPE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9985F88-9527-0749-BA87-94A342F6C83B}"/>
              </a:ext>
            </a:extLst>
          </p:cNvPr>
          <p:cNvGrpSpPr/>
          <p:nvPr/>
        </p:nvGrpSpPr>
        <p:grpSpPr>
          <a:xfrm>
            <a:off x="173725" y="2761503"/>
            <a:ext cx="3179075" cy="1890038"/>
            <a:chOff x="21325" y="2824132"/>
            <a:chExt cx="3179075" cy="1890038"/>
          </a:xfrm>
        </p:grpSpPr>
        <p:pic>
          <p:nvPicPr>
            <p:cNvPr id="1030" name="Picture 6" descr="Image preview">
              <a:extLst>
                <a:ext uri="{FF2B5EF4-FFF2-40B4-BE49-F238E27FC236}">
                  <a16:creationId xmlns:a16="http://schemas.microsoft.com/office/drawing/2014/main" id="{F4E1C820-36F5-1E4A-B42C-F1B59C336D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226" y="2824132"/>
              <a:ext cx="1963272" cy="1264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21DDA15-C75B-AE47-9518-3F40A8538DA2}"/>
                </a:ext>
              </a:extLst>
            </p:cNvPr>
            <p:cNvSpPr txBox="1"/>
            <p:nvPr/>
          </p:nvSpPr>
          <p:spPr>
            <a:xfrm>
              <a:off x="21325" y="4038600"/>
              <a:ext cx="3179075" cy="675570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b="1" dirty="0"/>
                <a:t>Lattice-Symmetries: a Quantum Many-Body Toolbox</a:t>
              </a:r>
            </a:p>
            <a:p>
              <a:pPr algn="ctr"/>
              <a:r>
                <a:rPr lang="en-US" sz="1100" dirty="0"/>
                <a:t>Tom Westerhout</a:t>
              </a:r>
            </a:p>
            <a:p>
              <a:pPr algn="ctr"/>
              <a:r>
                <a:rPr lang="en-US" sz="1100" i="1" dirty="0"/>
                <a:t>Radboud University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046B37D-74A9-6C43-8CAE-E1ADDCB3A8DF}"/>
              </a:ext>
            </a:extLst>
          </p:cNvPr>
          <p:cNvGrpSpPr/>
          <p:nvPr/>
        </p:nvGrpSpPr>
        <p:grpSpPr>
          <a:xfrm>
            <a:off x="9144000" y="2751468"/>
            <a:ext cx="2531463" cy="1900073"/>
            <a:chOff x="9386970" y="2824327"/>
            <a:chExt cx="2531463" cy="1900073"/>
          </a:xfrm>
        </p:grpSpPr>
        <p:pic>
          <p:nvPicPr>
            <p:cNvPr id="1026" name="Picture 2" descr="Image preview">
              <a:extLst>
                <a:ext uri="{FF2B5EF4-FFF2-40B4-BE49-F238E27FC236}">
                  <a16:creationId xmlns:a16="http://schemas.microsoft.com/office/drawing/2014/main" id="{DDBCC03C-D8A7-884C-90E4-AB83F7D441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3405" y="2824327"/>
              <a:ext cx="1338593" cy="1285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331AC6E-013C-524F-A453-D7F4F4DAB3CB}"/>
                </a:ext>
              </a:extLst>
            </p:cNvPr>
            <p:cNvSpPr txBox="1"/>
            <p:nvPr/>
          </p:nvSpPr>
          <p:spPr>
            <a:xfrm>
              <a:off x="9386970" y="4078454"/>
              <a:ext cx="2531463" cy="645946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b="1" dirty="0" err="1"/>
                <a:t>ChapQG</a:t>
              </a:r>
              <a:r>
                <a:rPr lang="en-US" sz="1100" b="1" dirty="0"/>
                <a:t>: Layered </a:t>
              </a:r>
              <a:r>
                <a:rPr lang="en-US" sz="1100" b="1" dirty="0" err="1"/>
                <a:t>Quasigeostrophic</a:t>
              </a:r>
              <a:r>
                <a:rPr lang="en-US" sz="1100" b="1" dirty="0"/>
                <a:t> CFD</a:t>
              </a:r>
            </a:p>
            <a:p>
              <a:pPr algn="ctr">
                <a:lnSpc>
                  <a:spcPct val="90000"/>
                </a:lnSpc>
              </a:pPr>
              <a:r>
                <a:rPr lang="en-US" sz="1100" dirty="0"/>
                <a:t>Ian Grooms and Scott Bachman</a:t>
              </a:r>
            </a:p>
            <a:p>
              <a:pPr algn="ctr">
                <a:lnSpc>
                  <a:spcPct val="90000"/>
                </a:lnSpc>
              </a:pPr>
              <a:r>
                <a:rPr lang="en-US" sz="1100" i="1" dirty="0"/>
                <a:t>University of Colorado, Boulder et al.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F4B8AED-416B-C542-98B4-55AD9A12C2D5}"/>
              </a:ext>
            </a:extLst>
          </p:cNvPr>
          <p:cNvGrpSpPr/>
          <p:nvPr/>
        </p:nvGrpSpPr>
        <p:grpSpPr>
          <a:xfrm>
            <a:off x="3247631" y="2839484"/>
            <a:ext cx="2820003" cy="1812057"/>
            <a:chOff x="3417587" y="2902113"/>
            <a:chExt cx="2820003" cy="181205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E261C42-AE79-5046-AD42-382E19E16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42968" y="2902113"/>
              <a:ext cx="2369241" cy="1180919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00B130F-CA51-D647-8B7D-87533847AE60}"/>
                </a:ext>
              </a:extLst>
            </p:cNvPr>
            <p:cNvSpPr txBox="1"/>
            <p:nvPr/>
          </p:nvSpPr>
          <p:spPr>
            <a:xfrm>
              <a:off x="3417587" y="4038600"/>
              <a:ext cx="2820003" cy="675570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b="1" dirty="0"/>
                <a:t>Desk dot chpl: Utilities for Environmental Eng.</a:t>
              </a:r>
            </a:p>
            <a:p>
              <a:pPr algn="ctr"/>
              <a:r>
                <a:rPr lang="en-US" sz="1100" dirty="0"/>
                <a:t>Nelson Luis Dias</a:t>
              </a:r>
            </a:p>
            <a:p>
              <a:pPr algn="ctr"/>
              <a:r>
                <a:rPr lang="en-US" sz="1100" i="1" dirty="0"/>
                <a:t>The Federal University of Paraná, Brazil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B37BB1B-84BE-1A4C-8889-3E67AA14CBAD}"/>
              </a:ext>
            </a:extLst>
          </p:cNvPr>
          <p:cNvGrpSpPr/>
          <p:nvPr/>
        </p:nvGrpSpPr>
        <p:grpSpPr>
          <a:xfrm>
            <a:off x="6167532" y="2799844"/>
            <a:ext cx="2747868" cy="1851697"/>
            <a:chOff x="6454777" y="2862473"/>
            <a:chExt cx="2747868" cy="1851697"/>
          </a:xfrm>
        </p:grpSpPr>
        <p:pic>
          <p:nvPicPr>
            <p:cNvPr id="1028" name="Picture 4" descr="Image preview">
              <a:extLst>
                <a:ext uri="{FF2B5EF4-FFF2-40B4-BE49-F238E27FC236}">
                  <a16:creationId xmlns:a16="http://schemas.microsoft.com/office/drawing/2014/main" id="{A0A3E1BC-EECD-AA4B-9374-43A72EA802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1464" y="2862473"/>
              <a:ext cx="2174494" cy="1214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8DEDBC9-1666-0D40-BEEF-FB675E66B018}"/>
                </a:ext>
              </a:extLst>
            </p:cNvPr>
            <p:cNvSpPr txBox="1"/>
            <p:nvPr/>
          </p:nvSpPr>
          <p:spPr>
            <a:xfrm>
              <a:off x="6454777" y="4038600"/>
              <a:ext cx="2747868" cy="675570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b="1" dirty="0" err="1"/>
                <a:t>RapidQ</a:t>
              </a:r>
              <a:r>
                <a:rPr lang="en-US" sz="1100" b="1" dirty="0"/>
                <a:t>: Mapping Coral Biodiversity</a:t>
              </a:r>
            </a:p>
            <a:p>
              <a:pPr algn="ctr"/>
              <a:r>
                <a:rPr lang="en-US" sz="1100" dirty="0"/>
                <a:t>Rebecca Green, Helen Fox, Scott Bachman, et al.</a:t>
              </a:r>
            </a:p>
            <a:p>
              <a:pPr algn="ctr"/>
              <a:r>
                <a:rPr lang="en-US" sz="1100" i="1" dirty="0"/>
                <a:t>The Coral Reef Alliance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562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124B6E-C7EC-2E48-AF99-2B3CE2A932E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5751" y="999160"/>
            <a:ext cx="11409794" cy="524924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CHAMPS: </a:t>
            </a:r>
            <a:r>
              <a:rPr lang="en-US" dirty="0"/>
              <a:t>Computational Fluid Dynamics framework for airplane simulation</a:t>
            </a:r>
          </a:p>
          <a:p>
            <a:pPr lvl="1"/>
            <a:r>
              <a:rPr lang="en-US" dirty="0"/>
              <a:t>Professor Eric </a:t>
            </a:r>
            <a:r>
              <a:rPr lang="en-US" dirty="0" err="1"/>
              <a:t>Laurendeau’s</a:t>
            </a:r>
            <a:r>
              <a:rPr lang="en-US" dirty="0"/>
              <a:t> team at Polytechnique Montreal</a:t>
            </a:r>
          </a:p>
          <a:p>
            <a:pPr lvl="1"/>
            <a:r>
              <a:rPr lang="en-US" dirty="0"/>
              <a:t>Performance: achieves competitive results </a:t>
            </a:r>
            <a:r>
              <a:rPr lang="en-US" dirty="0" err="1"/>
              <a:t>w.r.t.</a:t>
            </a:r>
            <a:r>
              <a:rPr lang="en-US" dirty="0"/>
              <a:t> established, world-class frameworks from Stanford, MIT, etc.</a:t>
            </a:r>
          </a:p>
          <a:p>
            <a:pPr lvl="1"/>
            <a:r>
              <a:rPr lang="en-US" dirty="0"/>
              <a:t>Programmability: "</a:t>
            </a:r>
            <a:r>
              <a:rPr lang="en-US" sz="2000" i="1" dirty="0"/>
              <a:t>We ask students at the master's degree to do stuff that would take 2 years and they do it in 3 months."</a:t>
            </a:r>
          </a:p>
          <a:p>
            <a:pPr marL="2286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Arkouda</a:t>
            </a:r>
            <a:r>
              <a:rPr lang="en-US" b="1" dirty="0"/>
              <a:t>: </a:t>
            </a:r>
            <a:r>
              <a:rPr lang="en-US" dirty="0"/>
              <a:t>data analytics framework (</a:t>
            </a:r>
            <a:r>
              <a:rPr lang="en-US" dirty="0">
                <a:hlinkClick r:id="rId3"/>
              </a:rPr>
              <a:t>https://github.com/Bears-R-Us/arkouda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Mike Merrill, Bill Reus, et al., US DOD</a:t>
            </a:r>
          </a:p>
          <a:p>
            <a:pPr lvl="1"/>
            <a:r>
              <a:rPr lang="en-US" dirty="0"/>
              <a:t>Python front end client, Chapel server that processes dozens of terabytes in seconds</a:t>
            </a:r>
          </a:p>
          <a:p>
            <a:pPr lvl="1"/>
            <a:r>
              <a:rPr lang="en-US" dirty="0"/>
              <a:t>April 2023: 1200 GiB/s for </a:t>
            </a:r>
            <a:r>
              <a:rPr lang="en-US" dirty="0" err="1"/>
              <a:t>argsort</a:t>
            </a:r>
            <a:r>
              <a:rPr lang="en-US" dirty="0"/>
              <a:t> on an HPE EX system</a:t>
            </a:r>
          </a:p>
          <a:p>
            <a:pPr marL="2286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Recent Journal Paper on using Chapel for calibrating hydrologic models</a:t>
            </a:r>
          </a:p>
          <a:p>
            <a:pPr lvl="1"/>
            <a:r>
              <a:rPr lang="en-US" dirty="0" err="1"/>
              <a:t>Marjan</a:t>
            </a:r>
            <a:r>
              <a:rPr lang="en-US" dirty="0"/>
              <a:t> </a:t>
            </a:r>
            <a:r>
              <a:rPr lang="en-US" dirty="0" err="1"/>
              <a:t>Asgari</a:t>
            </a:r>
            <a:r>
              <a:rPr lang="en-US" dirty="0"/>
              <a:t> et al, "</a:t>
            </a:r>
            <a:r>
              <a:rPr lang="en-US" sz="1800" dirty="0">
                <a:effectLst/>
                <a:latin typeface="CharisSIL"/>
              </a:rPr>
              <a:t>Development of a knowledge-sharing parallel computing approach for calibrating distributed watershed hydrologic models", Environmental Modeling and Software.</a:t>
            </a:r>
            <a:endParaRPr lang="en-US" dirty="0"/>
          </a:p>
          <a:p>
            <a:pPr lvl="1"/>
            <a:r>
              <a:rPr lang="en-US" dirty="0"/>
              <a:t>They report super-linear speedup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A6ADA2-2E29-AD48-8C4F-084BAC8C7A2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4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4"/>
                </a:buBlip>
              </a:pPr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C094B5-BAFB-8B4D-967B-CDE4E395A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Highlights of Chapel Usage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E98524-5894-9640-8F9C-89C69E3091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0623" y="188742"/>
            <a:ext cx="2620816" cy="1414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909385-7BC5-964C-241D-860C500F1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3636" y="2436085"/>
            <a:ext cx="1881909" cy="172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82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12C3CB-A319-E24B-93AA-AA10E212E6A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5750" y="999160"/>
            <a:ext cx="4386937" cy="5096839"/>
          </a:xfrm>
        </p:spPr>
        <p:txBody>
          <a:bodyPr/>
          <a:lstStyle/>
          <a:p>
            <a:r>
              <a:rPr lang="en-US" dirty="0"/>
              <a:t>Let’s take some time to introduce ourselves</a:t>
            </a:r>
          </a:p>
          <a:p>
            <a:pPr lvl="1"/>
            <a:r>
              <a:rPr lang="en-US" dirty="0"/>
              <a:t>Michelle Strout</a:t>
            </a:r>
          </a:p>
          <a:p>
            <a:pPr lvl="2"/>
            <a:r>
              <a:rPr lang="en-US" dirty="0"/>
              <a:t>Chapel team leader</a:t>
            </a:r>
          </a:p>
          <a:p>
            <a:pPr lvl="2"/>
            <a:r>
              <a:rPr lang="en-US" dirty="0"/>
              <a:t>Affiliate faculty in the Department of Computer Science at </a:t>
            </a:r>
            <a:r>
              <a:rPr lang="en-US" dirty="0" err="1"/>
              <a:t>UArizona</a:t>
            </a:r>
            <a:endParaRPr lang="en-US" dirty="0"/>
          </a:p>
          <a:p>
            <a:pPr lvl="1"/>
            <a:r>
              <a:rPr lang="en-US" dirty="0"/>
              <a:t>Current Chapel team</a:t>
            </a:r>
          </a:p>
          <a:p>
            <a:pPr lvl="2"/>
            <a:r>
              <a:rPr lang="en-US" dirty="0"/>
              <a:t>Tech Lead: Brad Chamberlain</a:t>
            </a:r>
          </a:p>
          <a:p>
            <a:pPr lvl="2"/>
            <a:r>
              <a:rPr lang="en-US" dirty="0"/>
              <a:t>Visiting Scholar from NCAR: Scott Bachman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Participants, tell us some about yourself</a:t>
            </a:r>
          </a:p>
          <a:p>
            <a:pPr lvl="2"/>
            <a:r>
              <a:rPr lang="en-US" dirty="0"/>
              <a:t>Your institution</a:t>
            </a:r>
          </a:p>
          <a:p>
            <a:pPr lvl="2"/>
            <a:r>
              <a:rPr lang="en-US" dirty="0"/>
              <a:t>Proudest HPC accomplishment</a:t>
            </a:r>
          </a:p>
          <a:p>
            <a:pPr lvl="2"/>
            <a:r>
              <a:rPr lang="en-US" dirty="0"/>
              <a:t>Biggest HPC challenge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EDA0B6-F2A4-4D4D-A486-562EDFD7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D6868B-CEF6-774D-8527-D064FB86108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6</a:t>
            </a:fld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A95F3A8D-0608-E34F-88EF-A4432BAE8549}"/>
              </a:ext>
            </a:extLst>
          </p:cNvPr>
          <p:cNvSpPr txBox="1">
            <a:spLocks/>
          </p:cNvSpPr>
          <p:nvPr/>
        </p:nvSpPr>
        <p:spPr>
          <a:xfrm>
            <a:off x="7088056" y="6336077"/>
            <a:ext cx="4114800" cy="22071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90000"/>
              </a:lnSpc>
              <a:defRPr sz="1200" kern="1200" cap="all" baseline="0">
                <a:solidFill>
                  <a:schemeClr val="bg2"/>
                </a:solidFill>
                <a:latin typeface="MetricHPE Light" panose="020B030303020206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HPE Proprietary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5F7B7B-1088-2E48-A59D-0E91A2651523}"/>
              </a:ext>
            </a:extLst>
          </p:cNvPr>
          <p:cNvCxnSpPr>
            <a:cxnSpLocks/>
          </p:cNvCxnSpPr>
          <p:nvPr/>
        </p:nvCxnSpPr>
        <p:spPr>
          <a:xfrm flipH="1">
            <a:off x="2895600" y="3048000"/>
            <a:ext cx="1447800" cy="0"/>
          </a:xfrm>
          <a:prstGeom prst="line">
            <a:avLst/>
          </a:prstGeom>
          <a:ln w="57150">
            <a:solidFill>
              <a:schemeClr val="accent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5AB714B-B7B6-4259-06A1-4813E06E5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121" y="889018"/>
            <a:ext cx="7203021" cy="479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4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C26777-1EA0-45E3-3513-6C89C93581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400" dirty="0"/>
              <a:t>Compile and run Chapel programs in a web browser and/or on your laptop</a:t>
            </a:r>
          </a:p>
          <a:p>
            <a:endParaRPr lang="en-US" sz="2400" dirty="0"/>
          </a:p>
          <a:p>
            <a:r>
              <a:rPr lang="en-US" sz="2400" dirty="0"/>
              <a:t>Familiarity with the Chapel execution model including how to run codes in parallel on a single node, across nodes, and both</a:t>
            </a:r>
          </a:p>
          <a:p>
            <a:endParaRPr lang="en-US" sz="2400" dirty="0"/>
          </a:p>
          <a:p>
            <a:r>
              <a:rPr lang="en-US" sz="2400" dirty="0"/>
              <a:t>Experiment compiling and running provided Chapel code examples</a:t>
            </a:r>
          </a:p>
          <a:p>
            <a:pPr lvl="1"/>
            <a:r>
              <a:rPr lang="en-US" sz="2400" dirty="0"/>
              <a:t>k-</a:t>
            </a:r>
            <a:r>
              <a:rPr lang="en-US" sz="2400" dirty="0" err="1"/>
              <a:t>mer</a:t>
            </a:r>
            <a:r>
              <a:rPr lang="en-US" sz="2400" dirty="0"/>
              <a:t> counting (bioinformatics application)</a:t>
            </a:r>
          </a:p>
          <a:p>
            <a:pPr lvl="1"/>
            <a:r>
              <a:rPr lang="en-US" sz="2400" dirty="0"/>
              <a:t>Processing files in parallel using parallelism over multiple nodes and threads</a:t>
            </a:r>
          </a:p>
          <a:p>
            <a:pPr lvl="1"/>
            <a:r>
              <a:rPr lang="en-US" sz="2400" dirty="0"/>
              <a:t>Solving a diffusion PDE (partial differential equation)</a:t>
            </a:r>
          </a:p>
          <a:p>
            <a:pPr lvl="1"/>
            <a:r>
              <a:rPr lang="en-US" sz="2400" dirty="0"/>
              <a:t>Image processing (coral reef diversity example)</a:t>
            </a:r>
          </a:p>
          <a:p>
            <a:pPr lvl="1"/>
            <a:r>
              <a:rPr lang="en-US" sz="2400" dirty="0"/>
              <a:t>Same code can be compiled to run on a multi-core CPU AND a GPU</a:t>
            </a:r>
          </a:p>
          <a:p>
            <a:endParaRPr lang="en-US" sz="2400" dirty="0"/>
          </a:p>
          <a:p>
            <a:r>
              <a:rPr lang="en-US" sz="2400" dirty="0"/>
              <a:t>Where to get help and how you can participate in the Chapel community</a:t>
            </a:r>
          </a:p>
          <a:p>
            <a:pPr lvl="1"/>
            <a:endParaRPr lang="en-US" sz="2600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3A37D4-4256-1EEF-3B4D-E32793D3A98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206258-3B62-07EA-3360-27FBA913C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 For Today's Tutorial</a:t>
            </a:r>
          </a:p>
        </p:txBody>
      </p:sp>
    </p:spTree>
    <p:extLst>
      <p:ext uri="{BB962C8B-B14F-4D97-AF65-F5344CB8AC3E}">
        <p14:creationId xmlns:p14="http://schemas.microsoft.com/office/powerpoint/2010/main" val="2712003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D0DA1-9018-10E0-BB48-CF7AC367DC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000" b="1" dirty="0"/>
              <a:t>Poll Everywhere link</a:t>
            </a:r>
            <a:r>
              <a:rPr lang="en-US" sz="2000" dirty="0"/>
              <a:t>: </a:t>
            </a:r>
            <a:r>
              <a:rPr lang="en-US" sz="2000" b="0" i="0" u="none" strike="noStrike" dirty="0">
                <a:solidFill>
                  <a:srgbClr val="007ACC"/>
                </a:solidFill>
                <a:effectLst/>
                <a:latin typeface="Source Sans Pro" panose="020B0503030403020204" pitchFamily="34" charset="0"/>
                <a:hlinkClick r:id="rId3"/>
              </a:rPr>
              <a:t>pollev.com/michellestrout402</a:t>
            </a:r>
            <a:endParaRPr lang="en-US" sz="2000" dirty="0">
              <a:solidFill>
                <a:srgbClr val="007ACC"/>
              </a:solidFill>
              <a:latin typeface="Source Sans Pro" panose="020B0503030403020204" pitchFamily="34" charset="0"/>
            </a:endParaRPr>
          </a:p>
          <a:p>
            <a:pPr lvl="1"/>
            <a:r>
              <a:rPr lang="en-US" dirty="0"/>
              <a:t>There will be fun questions throughout the tutorial</a:t>
            </a:r>
          </a:p>
          <a:p>
            <a:endParaRPr lang="en-US" sz="2000" b="1" dirty="0"/>
          </a:p>
          <a:p>
            <a:r>
              <a:rPr lang="en-US" sz="2000" b="1" dirty="0"/>
              <a:t>Attempt this Online website for running Chapel code</a:t>
            </a:r>
          </a:p>
          <a:p>
            <a:pPr lvl="1"/>
            <a:r>
              <a:rPr lang="en-US" dirty="0"/>
              <a:t>Go to main Chapel webpage at </a:t>
            </a:r>
            <a:r>
              <a:rPr lang="en-US" dirty="0">
                <a:hlinkClick r:id="rId4"/>
              </a:rPr>
              <a:t>https://chapel-lang.org/</a:t>
            </a:r>
            <a:endParaRPr lang="en-US" dirty="0"/>
          </a:p>
          <a:p>
            <a:pPr lvl="1"/>
            <a:r>
              <a:rPr lang="en-US" dirty="0"/>
              <a:t>Click on the little ATO icon on the lower left that is above the YouTube icon</a:t>
            </a:r>
          </a:p>
          <a:p>
            <a:endParaRPr lang="en-US" sz="2000" b="1" dirty="0"/>
          </a:p>
          <a:p>
            <a:r>
              <a:rPr lang="en-US" sz="2000" b="1" dirty="0"/>
              <a:t>Using a container on your laptop</a:t>
            </a:r>
          </a:p>
          <a:p>
            <a:pPr lvl="1"/>
            <a:r>
              <a:rPr lang="en-US" dirty="0"/>
              <a:t>First, install docker or </a:t>
            </a:r>
            <a:r>
              <a:rPr lang="en-US" dirty="0" err="1"/>
              <a:t>podman</a:t>
            </a:r>
            <a:r>
              <a:rPr lang="en-US" dirty="0"/>
              <a:t> for your machine and then start them up</a:t>
            </a:r>
          </a:p>
          <a:p>
            <a:pPr lvl="1"/>
            <a:r>
              <a:rPr lang="en-US" dirty="0"/>
              <a:t>Then, the below commands work with docker (see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README.md</a:t>
            </a:r>
            <a:r>
              <a:rPr lang="en-US" dirty="0"/>
              <a:t> for </a:t>
            </a:r>
            <a:r>
              <a:rPr lang="en-US" dirty="0" err="1"/>
              <a:t>podman</a:t>
            </a:r>
            <a:r>
              <a:rPr lang="en-US" dirty="0"/>
              <a:t>)</a:t>
            </a:r>
          </a:p>
          <a:p>
            <a:pPr lvl="3"/>
            <a:r>
              <a:rPr lang="en-US" dirty="0"/>
              <a:t> docker pull </a:t>
            </a:r>
            <a:r>
              <a:rPr lang="en-US" dirty="0" err="1"/>
              <a:t>docker.io</a:t>
            </a:r>
            <a:r>
              <a:rPr lang="en-US" dirty="0"/>
              <a:t>/chapel/chapel    # takes about 5 minutes</a:t>
            </a:r>
          </a:p>
          <a:p>
            <a:pPr lvl="3"/>
            <a:r>
              <a:rPr lang="en-US" dirty="0"/>
              <a:t> cd ChapelForPythonProgrammersMay2023   # assuming git clone has happened</a:t>
            </a:r>
          </a:p>
          <a:p>
            <a:pPr lvl="3"/>
            <a:r>
              <a:rPr lang="en-US" dirty="0"/>
              <a:t> docker run --rm -v "$PWD":/</a:t>
            </a:r>
            <a:r>
              <a:rPr lang="en-US" dirty="0" err="1"/>
              <a:t>myapp</a:t>
            </a:r>
            <a:r>
              <a:rPr lang="en-US" dirty="0"/>
              <a:t> -w /</a:t>
            </a:r>
            <a:r>
              <a:rPr lang="en-US" dirty="0" err="1"/>
              <a:t>myapp</a:t>
            </a:r>
            <a:r>
              <a:rPr lang="en-US" dirty="0"/>
              <a:t> chapel/chapel </a:t>
            </a:r>
            <a:r>
              <a:rPr lang="en-US" b="1" dirty="0" err="1"/>
              <a:t>chpl</a:t>
            </a:r>
            <a:r>
              <a:rPr lang="en-US" b="1" dirty="0"/>
              <a:t> </a:t>
            </a:r>
            <a:r>
              <a:rPr lang="en-US" b="1" dirty="0" err="1"/>
              <a:t>hello.chpl</a:t>
            </a:r>
            <a:endParaRPr lang="en-US" b="1" dirty="0"/>
          </a:p>
          <a:p>
            <a:pPr lvl="3"/>
            <a:r>
              <a:rPr lang="en-US" dirty="0"/>
              <a:t> docker run --rm -v "$PWD":/</a:t>
            </a:r>
            <a:r>
              <a:rPr lang="en-US" dirty="0" err="1"/>
              <a:t>myapp</a:t>
            </a:r>
            <a:r>
              <a:rPr lang="en-US" dirty="0"/>
              <a:t> -w /</a:t>
            </a:r>
            <a:r>
              <a:rPr lang="en-US" dirty="0" err="1"/>
              <a:t>myapp</a:t>
            </a:r>
            <a:r>
              <a:rPr lang="en-US" dirty="0"/>
              <a:t> chapel/chapel </a:t>
            </a:r>
            <a:r>
              <a:rPr lang="en-US" b="1" dirty="0"/>
              <a:t>./hello</a:t>
            </a:r>
          </a:p>
          <a:p>
            <a:pPr marL="0" indent="0">
              <a:buNone/>
            </a:pPr>
            <a:endParaRPr lang="en-US" sz="20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84ED-CA7F-4348-BEDA-0C2B47057E9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205699" marR="0" lvl="0" indent="-205699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5"/>
              </a:buBlip>
              <a:tabLst/>
              <a:defRPr/>
            </a:pPr>
            <a:fld id="{A6A718CD-1F60-478A-BCD3-0DF9B7590A9B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5"/>
                </a:buBlip>
                <a:tabLst/>
                <a:defRPr/>
              </a:pPr>
              <a:t>8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Participate in this Tutorial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DF85D4-EB30-13BF-0EDD-1C9F1238047E}"/>
              </a:ext>
            </a:extLst>
          </p:cNvPr>
          <p:cNvSpPr txBox="1"/>
          <p:nvPr/>
        </p:nvSpPr>
        <p:spPr>
          <a:xfrm>
            <a:off x="7162800" y="152400"/>
            <a:ext cx="4743450" cy="1523494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400" i="1" dirty="0"/>
              <a:t>See </a:t>
            </a:r>
            <a:r>
              <a:rPr lang="en-US" sz="2400" i="1" dirty="0">
                <a:hlinkClick r:id="rId6"/>
              </a:rPr>
              <a:t>https://github.com/mstrout/ChapelForPythonProgrammersMay2023</a:t>
            </a:r>
            <a:r>
              <a:rPr lang="en-US" sz="2400" i="1" dirty="0"/>
              <a:t> for more info and for example code.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9E1BC4-8BEF-800E-1F38-7EEA5666B3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7100" y="2527300"/>
            <a:ext cx="2120900" cy="12065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05C5B4-434F-8902-8F89-84B5339F7A39}"/>
              </a:ext>
            </a:extLst>
          </p:cNvPr>
          <p:cNvCxnSpPr>
            <a:cxnSpLocks/>
          </p:cNvCxnSpPr>
          <p:nvPr/>
        </p:nvCxnSpPr>
        <p:spPr>
          <a:xfrm>
            <a:off x="9982200" y="2057400"/>
            <a:ext cx="0" cy="650607"/>
          </a:xfrm>
          <a:prstGeom prst="straightConnector1">
            <a:avLst/>
          </a:prstGeom>
          <a:ln w="889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6AEC0DC-57E7-751D-B728-6927C0A07F46}"/>
              </a:ext>
            </a:extLst>
          </p:cNvPr>
          <p:cNvSpPr txBox="1"/>
          <p:nvPr/>
        </p:nvSpPr>
        <p:spPr>
          <a:xfrm>
            <a:off x="6248400" y="5647757"/>
            <a:ext cx="4335808" cy="971035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2800" dirty="0">
                <a:solidFill>
                  <a:schemeClr val="accent5"/>
                </a:solidFill>
              </a:rPr>
              <a:t>Try one of these options for using Chapel</a:t>
            </a:r>
          </a:p>
        </p:txBody>
      </p:sp>
    </p:spTree>
    <p:extLst>
      <p:ext uri="{BB962C8B-B14F-4D97-AF65-F5344CB8AC3E}">
        <p14:creationId xmlns:p14="http://schemas.microsoft.com/office/powerpoint/2010/main" val="1646620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8608-2FAD-7DC5-6BE6-DFFE39F5BE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FC4752-E195-F773-9106-B9E73F15BA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svUqlWB13QfcdkHhRM3Us">
            <a:extLst>
              <a:ext uri="{FF2B5EF4-FFF2-40B4-BE49-F238E27FC236}">
                <a16:creationId xmlns:a16="http://schemas.microsoft.com/office/drawing/2014/main" id="{C34C785F-044F-A148-307F-EB0B93DB056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0048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"/>
</p:tagLst>
</file>

<file path=ppt/theme/theme1.xml><?xml version="1.0" encoding="utf-8"?>
<a:theme xmlns:a="http://schemas.openxmlformats.org/drawingml/2006/main" name="HPE_Standard_Metric_16x9_080117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HPE Standard">
      <a:majorFont>
        <a:latin typeface="MetricHPE"/>
        <a:ea typeface=""/>
        <a:cs typeface=""/>
      </a:majorFont>
      <a:minorFont>
        <a:latin typeface="MetricH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noFill/>
        <a:ln w="57150">
          <a:solidFill>
            <a:schemeClr val="accent1"/>
          </a:solidFill>
        </a:ln>
      </a:spPr>
      <a:bodyPr tIns="91440" bIns="91440"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57150">
          <a:noFill/>
          <a:miter lim="800000"/>
        </a:ln>
      </a:spPr>
      <a:bodyPr wrap="square" lIns="91440" tIns="91440" rIns="91440" bIns="91440" rtlCol="0">
        <a:spAutoFit/>
      </a:bodyPr>
      <a:lstStyle>
        <a:defPPr marL="285750" indent="-285750" algn="l">
          <a:lnSpc>
            <a:spcPct val="90000"/>
          </a:lnSpc>
          <a:spcBef>
            <a:spcPts val="400"/>
          </a:spcBef>
          <a:buFont typeface="MetricHPE" panose="020B0503030202060203" pitchFamily="34" charset="0"/>
          <a:buChar char="•"/>
          <a:defRPr dirty="0" err="1" smtClean="0"/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Presentation1" id="{E01CEC0A-754E-4C29-9093-6C5C4E8C7284}" vid="{C4F1D16E-1AE6-4310-A166-1D00B7EABDC5}"/>
    </a:ext>
  </a:extLst>
</a:theme>
</file>

<file path=ppt/theme/theme2.xml><?xml version="1.0" encoding="utf-8"?>
<a:theme xmlns:a="http://schemas.openxmlformats.org/drawingml/2006/main" name="Office Theme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HPE Standard">
      <a:majorFont>
        <a:latin typeface="MetricHPE"/>
        <a:ea typeface=""/>
        <a:cs typeface=""/>
      </a:majorFont>
      <a:minorFont>
        <a:latin typeface="MetricH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HPE Standard">
      <a:majorFont>
        <a:latin typeface="MetricHPE"/>
        <a:ea typeface=""/>
        <a:cs typeface=""/>
      </a:majorFont>
      <a:minorFont>
        <a:latin typeface="MetricH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HPE_Standard_Metric_16x9_080117</Template>
  <TotalTime>12960</TotalTime>
  <Words>4393</Words>
  <Application>Microsoft Macintosh PowerPoint</Application>
  <PresentationFormat>Widescreen</PresentationFormat>
  <Paragraphs>666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CharisSIL</vt:lpstr>
      <vt:lpstr>Courier New</vt:lpstr>
      <vt:lpstr>MetricHPE</vt:lpstr>
      <vt:lpstr>MetricHPE Black</vt:lpstr>
      <vt:lpstr>MetricHPE Light</vt:lpstr>
      <vt:lpstr>Source Sans Pro</vt:lpstr>
      <vt:lpstr>HPE_Standard_Metric_16x9_080117</vt:lpstr>
      <vt:lpstr>Introduction to High-Performance Parallel Distributed Computing  Using Chapel</vt:lpstr>
      <vt:lpstr>How to Participate in this Tutorial</vt:lpstr>
      <vt:lpstr>Chapel Programming Language</vt:lpstr>
      <vt:lpstr>Applications of Chapel</vt:lpstr>
      <vt:lpstr>Highlights of Chapel Usage</vt:lpstr>
      <vt:lpstr>Introductions</vt:lpstr>
      <vt:lpstr>Learning Objectives For Today's Tutorial</vt:lpstr>
      <vt:lpstr>How to Participate in this Tutorial</vt:lpstr>
      <vt:lpstr>PowerPoint Presentation</vt:lpstr>
      <vt:lpstr>Parallelism Across Nodes and Within Nodes</vt:lpstr>
      <vt:lpstr>Chapel Execution Model and Terminology: Locales</vt:lpstr>
      <vt:lpstr>Task-Parallel “Hello world”</vt:lpstr>
      <vt:lpstr>Task-Parallel “Hello world”</vt:lpstr>
      <vt:lpstr>Task-Parallel “Hello world”</vt:lpstr>
      <vt:lpstr>Task-Parallel “Hello world”</vt:lpstr>
      <vt:lpstr>Task-Parallel “Hello world” (Distributed version)</vt:lpstr>
      <vt:lpstr>Task-Parallel “Hello world” (Distributed version)</vt:lpstr>
      <vt:lpstr>PowerPoint Presentation</vt:lpstr>
      <vt:lpstr>K-mer Counting from Bioinformatics </vt:lpstr>
      <vt:lpstr>Experimenting with the k-mer Example</vt:lpstr>
      <vt:lpstr>PowerPoint Presentation</vt:lpstr>
      <vt:lpstr>2D Diffusion Partial Differential Equation Example</vt:lpstr>
      <vt:lpstr>PowerPoint Presentation</vt:lpstr>
      <vt:lpstr>Writing Out Everything Example</vt:lpstr>
      <vt:lpstr>Analyzing Multiple Files Using PArallelism</vt:lpstr>
      <vt:lpstr>Processing Files in Parallel</vt:lpstr>
      <vt:lpstr>PowerPoint Presentation</vt:lpstr>
      <vt:lpstr>Image Processing Example</vt:lpstr>
      <vt:lpstr>GPU Support in Chapel</vt:lpstr>
      <vt:lpstr>Stream Triad: Shared Memory</vt:lpstr>
      <vt:lpstr>Stream Triad: Distributed Memory</vt:lpstr>
      <vt:lpstr>Stream Triad: Distributed Memory, GPUs only</vt:lpstr>
      <vt:lpstr>Stream Triad: Distributed Memory, GPUs AND CPUS</vt:lpstr>
      <vt:lpstr>Stream Triad: Distributed Memory, GPUs AND CPUS (refactor)</vt:lpstr>
      <vt:lpstr>Stream Triad: Performance vs. Reference versions </vt:lpstr>
      <vt:lpstr>Other Chapel Examples</vt:lpstr>
      <vt:lpstr>Tutorial Summary</vt:lpstr>
      <vt:lpstr>Chapel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Legal guidelines for PowerPoint presentations</dc:title>
  <dc:creator>Brad Chamberlain</dc:creator>
  <cp:lastModifiedBy>Strout, Michelle</cp:lastModifiedBy>
  <cp:revision>888</cp:revision>
  <cp:lastPrinted>2023-02-03T03:28:37Z</cp:lastPrinted>
  <dcterms:created xsi:type="dcterms:W3CDTF">2020-09-26T01:43:33Z</dcterms:created>
  <dcterms:modified xsi:type="dcterms:W3CDTF">2023-06-23T15:29:14Z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2289701</vt:lpwstr>
  </property>
  <property fmtid="{D5CDD505-2E9C-101B-9397-08002B2CF9AE}" pid="3" name="NXPowerLiteSettings">
    <vt:lpwstr>B74006B004C800</vt:lpwstr>
  </property>
  <property fmtid="{D5CDD505-2E9C-101B-9397-08002B2CF9AE}" pid="4" name="NXPowerLiteVersion">
    <vt:lpwstr>D6.0.7</vt:lpwstr>
  </property>
</Properties>
</file>